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98" r:id="rId4"/>
    <p:sldId id="259" r:id="rId5"/>
    <p:sldId id="260" r:id="rId6"/>
    <p:sldId id="265" r:id="rId7"/>
    <p:sldId id="268" r:id="rId8"/>
    <p:sldId id="261" r:id="rId9"/>
    <p:sldId id="266" r:id="rId10"/>
    <p:sldId id="269" r:id="rId11"/>
    <p:sldId id="262" r:id="rId12"/>
    <p:sldId id="263" r:id="rId13"/>
    <p:sldId id="264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4" r:id="rId38"/>
    <p:sldId id="292" r:id="rId39"/>
    <p:sldId id="293" r:id="rId40"/>
    <p:sldId id="295" r:id="rId41"/>
    <p:sldId id="296" r:id="rId42"/>
    <p:sldId id="297" r:id="rId4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9611F28-6D63-4485-9BF7-2AF8DDC48872}">
          <p14:sldIdLst>
            <p14:sldId id="256"/>
            <p14:sldId id="257"/>
            <p14:sldId id="298"/>
            <p14:sldId id="259"/>
          </p14:sldIdLst>
        </p14:section>
        <p14:section name="УВЗ" id="{EDC9C34E-95ED-4FC6-B1B4-D6D3142457F2}">
          <p14:sldIdLst>
            <p14:sldId id="260"/>
            <p14:sldId id="265"/>
            <p14:sldId id="268"/>
          </p14:sldIdLst>
        </p14:section>
        <p14:section name="Ул. Заводская" id="{901BAFE4-EC6F-4843-8E0D-13BDB89668AB}">
          <p14:sldIdLst>
            <p14:sldId id="261"/>
            <p14:sldId id="266"/>
            <p14:sldId id="269"/>
          </p14:sldIdLst>
        </p14:section>
        <p14:section name="ул. Ильича" id="{32AD0B8C-AD32-4012-AD6F-2F7F0CC445EC}">
          <p14:sldIdLst>
            <p14:sldId id="262"/>
            <p14:sldId id="263"/>
            <p14:sldId id="264"/>
            <p14:sldId id="267"/>
            <p14:sldId id="270"/>
          </p14:sldIdLst>
        </p14:section>
        <p14:section name="Дом Дирекции" id="{8D147370-09D4-4061-B68D-1862110E338B}">
          <p14:sldIdLst>
            <p14:sldId id="271"/>
            <p14:sldId id="272"/>
            <p14:sldId id="273"/>
          </p14:sldIdLst>
        </p14:section>
        <p14:section name="Стахановские дома" id="{C1447CF4-E241-4703-B159-D37BCF7DA259}">
          <p14:sldIdLst>
            <p14:sldId id="274"/>
            <p14:sldId id="275"/>
            <p14:sldId id="276"/>
          </p14:sldIdLst>
        </p14:section>
        <p14:section name="Школа №9" id="{1E0603C0-4CEA-41E0-AC5D-D30E30341D88}">
          <p14:sldIdLst>
            <p14:sldId id="277"/>
            <p14:sldId id="278"/>
            <p14:sldId id="279"/>
          </p14:sldIdLst>
        </p14:section>
        <p14:section name="Седьмая Каменная" id="{B0148DA7-9A73-4339-87BB-04C54F4D1D60}">
          <p14:sldIdLst>
            <p14:sldId id="280"/>
            <p14:sldId id="281"/>
            <p14:sldId id="282"/>
          </p14:sldIdLst>
        </p14:section>
        <p14:section name="Вагоностроителей 13" id="{81A17138-268E-42F1-A88B-54BE4B8A1741}">
          <p14:sldIdLst>
            <p14:sldId id="283"/>
            <p14:sldId id="284"/>
            <p14:sldId id="285"/>
          </p14:sldIdLst>
        </p14:section>
        <p14:section name="Баня" id="{B99B0A8E-82AB-4CC2-886A-8ED25D0F0BCD}">
          <p14:sldIdLst>
            <p14:sldId id="286"/>
            <p14:sldId id="287"/>
            <p14:sldId id="288"/>
          </p14:sldIdLst>
        </p14:section>
        <p14:section name="Центральный клуб УВЗ" id="{078E67DC-10D6-4B8F-BA39-730D1EDDA896}">
          <p14:sldIdLst>
            <p14:sldId id="289"/>
            <p14:sldId id="290"/>
            <p14:sldId id="291"/>
          </p14:sldIdLst>
        </p14:section>
        <p14:section name="Парк культуры и отдыха" id="{E57E8CA6-4181-4871-B674-4A5DD2177024}">
          <p14:sldIdLst>
            <p14:sldId id="294"/>
            <p14:sldId id="292"/>
            <p14:sldId id="293"/>
          </p14:sldIdLst>
        </p14:section>
        <p14:section name="Викторина" id="{9B008A48-1A4B-4475-A556-91CB826397E5}">
          <p14:sldIdLst>
            <p14:sldId id="295"/>
            <p14:sldId id="296"/>
            <p14:sldId id="29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045A"/>
    <a:srgbClr val="F18213"/>
    <a:srgbClr val="66006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6" autoAdjust="0"/>
    <p:restoredTop sz="94660"/>
  </p:normalViewPr>
  <p:slideViewPr>
    <p:cSldViewPr>
      <p:cViewPr>
        <p:scale>
          <a:sx n="89" d="100"/>
          <a:sy n="89" d="100"/>
        </p:scale>
        <p:origin x="-142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F6B43-2E9B-4286-BF41-150341C72576}" type="datetimeFigureOut">
              <a:rPr lang="ru-RU" smtClean="0"/>
              <a:pPr/>
              <a:t>06.04.2018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BD8BC-F0C2-4913-A4B8-6419DB4D46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445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Карта Вагонки</a:t>
            </a:r>
            <a:r>
              <a:rPr lang="ru-RU" baseline="0" dirty="0" smtClean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>
                <a:solidFill>
                  <a:prstClr val="black"/>
                </a:solidFill>
              </a:rPr>
              <a:pPr/>
              <a:t>4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284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495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4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495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4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>
                <a:solidFill>
                  <a:prstClr val="black"/>
                </a:solidFill>
              </a:rPr>
              <a:pPr/>
              <a:t>22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495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4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/>
              <a:pPr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495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42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/>
              <a:pPr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495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/>
              <a:pPr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4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495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495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/>
              <a:pPr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42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/>
              <a:pPr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495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/>
              <a:pPr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4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4953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4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4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495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>
                <a:solidFill>
                  <a:prstClr val="black"/>
                </a:solidFill>
              </a:rPr>
              <a:pPr/>
              <a:t>11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4953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495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3495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752F6-761E-4387-B1F2-D7C3D8FF9617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4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E9C7F8D-A6E4-4D8D-AA4A-7DCF095973AD}" type="datetimeFigureOut">
              <a:rPr lang="ru-RU" smtClean="0"/>
              <a:pPr/>
              <a:t>06.04.2018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C44394A-577A-43B0-B9A8-64FF80285213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7F8D-A6E4-4D8D-AA4A-7DCF095973AD}" type="datetimeFigureOut">
              <a:rPr lang="ru-RU" smtClean="0"/>
              <a:pPr/>
              <a:t>06.04.2018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4394A-577A-43B0-B9A8-64FF80285213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7F8D-A6E4-4D8D-AA4A-7DCF095973AD}" type="datetimeFigureOut">
              <a:rPr lang="ru-RU" smtClean="0"/>
              <a:pPr/>
              <a:t>06.04.2018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4394A-577A-43B0-B9A8-64FF80285213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7F8D-A6E4-4D8D-AA4A-7DCF095973AD}" type="datetimeFigureOut">
              <a:rPr lang="ru-RU" smtClean="0"/>
              <a:pPr/>
              <a:t>06.04.2018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4394A-577A-43B0-B9A8-64FF8028521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7F8D-A6E4-4D8D-AA4A-7DCF095973AD}" type="datetimeFigureOut">
              <a:rPr lang="ru-RU" smtClean="0"/>
              <a:pPr/>
              <a:t>06.04.2018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4394A-577A-43B0-B9A8-64FF8028521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7F8D-A6E4-4D8D-AA4A-7DCF095973AD}" type="datetimeFigureOut">
              <a:rPr lang="ru-RU" smtClean="0"/>
              <a:pPr/>
              <a:t>06.04.2018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4394A-577A-43B0-B9A8-64FF8028521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7F8D-A6E4-4D8D-AA4A-7DCF095973AD}" type="datetimeFigureOut">
              <a:rPr lang="ru-RU" smtClean="0"/>
              <a:pPr/>
              <a:t>06.04.2018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4394A-577A-43B0-B9A8-64FF80285213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7F8D-A6E4-4D8D-AA4A-7DCF095973AD}" type="datetimeFigureOut">
              <a:rPr lang="ru-RU" smtClean="0"/>
              <a:pPr/>
              <a:t>06.04.2018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4394A-577A-43B0-B9A8-64FF80285213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7F8D-A6E4-4D8D-AA4A-7DCF095973AD}" type="datetimeFigureOut">
              <a:rPr lang="ru-RU" smtClean="0"/>
              <a:pPr/>
              <a:t>06.04.2018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4394A-577A-43B0-B9A8-64FF8028521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7F8D-A6E4-4D8D-AA4A-7DCF095973AD}" type="datetimeFigureOut">
              <a:rPr lang="ru-RU" smtClean="0"/>
              <a:pPr/>
              <a:t>06.04.2018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4394A-577A-43B0-B9A8-64FF8028521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C7F8D-A6E4-4D8D-AA4A-7DCF095973AD}" type="datetimeFigureOut">
              <a:rPr lang="ru-RU" smtClean="0"/>
              <a:pPr/>
              <a:t>06.04.2018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4394A-577A-43B0-B9A8-64FF8028521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5E9C7F8D-A6E4-4D8D-AA4A-7DCF095973AD}" type="datetimeFigureOut">
              <a:rPr lang="ru-RU" smtClean="0"/>
              <a:pPr/>
              <a:t>06.04.2018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1C44394A-577A-43B0-B9A8-64FF8028521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8.xml"/><Relationship Id="rId5" Type="http://schemas.openxmlformats.org/officeDocument/2006/relationships/slide" Target="slide9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" Target="slide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14.xml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slide" Target="slide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14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" Target="slide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1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1.xml"/><Relationship Id="rId5" Type="http://schemas.openxmlformats.org/officeDocument/2006/relationships/image" Target="../media/image6.png"/><Relationship Id="rId4" Type="http://schemas.openxmlformats.org/officeDocument/2006/relationships/slide" Target="slide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1.xml"/><Relationship Id="rId5" Type="http://schemas.openxmlformats.org/officeDocument/2006/relationships/slide" Target="slide14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19.jpeg"/><Relationship Id="rId3" Type="http://schemas.openxmlformats.org/officeDocument/2006/relationships/slide" Target="slide4.xml"/><Relationship Id="rId7" Type="http://schemas.openxmlformats.org/officeDocument/2006/relationships/image" Target="../media/image6.png"/><Relationship Id="rId12" Type="http://schemas.openxmlformats.org/officeDocument/2006/relationships/hyperlink" Target="http://vsenovostint.ru/wp-content/uploads/2014/08/007_dom-dir-2.jp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11" Type="http://schemas.openxmlformats.org/officeDocument/2006/relationships/image" Target="../media/image18.jpeg"/><Relationship Id="rId5" Type="http://schemas.openxmlformats.org/officeDocument/2006/relationships/slide" Target="slide17.xml"/><Relationship Id="rId10" Type="http://schemas.openxmlformats.org/officeDocument/2006/relationships/hyperlink" Target="http://vsenovostint.ru/wp-content/uploads/2014/08/006_dom-dir-1.jp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42.xml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6.xml"/><Relationship Id="rId5" Type="http://schemas.openxmlformats.org/officeDocument/2006/relationships/image" Target="../media/image6.png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6.xml"/><Relationship Id="rId5" Type="http://schemas.openxmlformats.org/officeDocument/2006/relationships/slide" Target="slide17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vsenovostint.ru/wp-content/uploads/2014/08/012_ilicha-1936.jpg" TargetMode="External"/><Relationship Id="rId3" Type="http://schemas.openxmlformats.org/officeDocument/2006/relationships/slide" Target="slide4.xml"/><Relationship Id="rId7" Type="http://schemas.openxmlformats.org/officeDocument/2006/relationships/image" Target="../media/image6.png"/><Relationship Id="rId12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11" Type="http://schemas.openxmlformats.org/officeDocument/2006/relationships/hyperlink" Target="http://vsenovostint.ru/wp-content/uploads/2014/08/013_ilicha_nashi-dni.jpg" TargetMode="External"/><Relationship Id="rId5" Type="http://schemas.openxmlformats.org/officeDocument/2006/relationships/slide" Target="slide20.xml"/><Relationship Id="rId10" Type="http://schemas.openxmlformats.org/officeDocument/2006/relationships/image" Target="../media/image16.jpeg"/><Relationship Id="rId4" Type="http://schemas.openxmlformats.org/officeDocument/2006/relationships/image" Target="../media/image5.png"/><Relationship Id="rId9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4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9.xml"/><Relationship Id="rId5" Type="http://schemas.openxmlformats.org/officeDocument/2006/relationships/image" Target="../media/image6.png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9.xml"/><Relationship Id="rId5" Type="http://schemas.openxmlformats.org/officeDocument/2006/relationships/slide" Target="slide20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slide" Target="slide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4.xml"/><Relationship Id="rId5" Type="http://schemas.openxmlformats.org/officeDocument/2006/relationships/slide" Target="slide23.xml"/><Relationship Id="rId10" Type="http://schemas.openxmlformats.org/officeDocument/2006/relationships/image" Target="../media/image24.jpeg"/><Relationship Id="rId4" Type="http://schemas.openxmlformats.org/officeDocument/2006/relationships/image" Target="../media/image5.png"/><Relationship Id="rId9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2.xml"/><Relationship Id="rId5" Type="http://schemas.openxmlformats.org/officeDocument/2006/relationships/image" Target="../media/image6.png"/><Relationship Id="rId4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2.xml"/><Relationship Id="rId5" Type="http://schemas.openxmlformats.org/officeDocument/2006/relationships/slide" Target="slide23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slide" Target="slide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7.xml"/><Relationship Id="rId5" Type="http://schemas.openxmlformats.org/officeDocument/2006/relationships/slide" Target="slide26.xml"/><Relationship Id="rId4" Type="http://schemas.openxmlformats.org/officeDocument/2006/relationships/image" Target="../media/image5.png"/><Relationship Id="rId9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5.xml"/><Relationship Id="rId5" Type="http://schemas.openxmlformats.org/officeDocument/2006/relationships/image" Target="../media/image6.png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5.xml"/><Relationship Id="rId5" Type="http://schemas.openxmlformats.org/officeDocument/2006/relationships/slide" Target="slide26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slide" Target="slide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0.xml"/><Relationship Id="rId5" Type="http://schemas.openxmlformats.org/officeDocument/2006/relationships/slide" Target="slide29.xml"/><Relationship Id="rId4" Type="http://schemas.openxmlformats.org/officeDocument/2006/relationships/image" Target="../media/image5.png"/><Relationship Id="rId9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42.xml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8.xml"/><Relationship Id="rId5" Type="http://schemas.openxmlformats.org/officeDocument/2006/relationships/image" Target="../media/image6.png"/><Relationship Id="rId4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8.xml"/><Relationship Id="rId5" Type="http://schemas.openxmlformats.org/officeDocument/2006/relationships/slide" Target="slide29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slide" Target="slide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3.xml"/><Relationship Id="rId5" Type="http://schemas.openxmlformats.org/officeDocument/2006/relationships/slide" Target="slide32.xml"/><Relationship Id="rId10" Type="http://schemas.openxmlformats.org/officeDocument/2006/relationships/image" Target="../media/image30.jpeg"/><Relationship Id="rId4" Type="http://schemas.openxmlformats.org/officeDocument/2006/relationships/image" Target="../media/image5.png"/><Relationship Id="rId9" Type="http://schemas.openxmlformats.org/officeDocument/2006/relationships/hyperlink" Target="http://vsenovostint.ru/wp-content/uploads/2014/08/015_banya-snaruzhi.jp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1.xml"/><Relationship Id="rId5" Type="http://schemas.openxmlformats.org/officeDocument/2006/relationships/image" Target="../media/image6.png"/><Relationship Id="rId4" Type="http://schemas.openxmlformats.org/officeDocument/2006/relationships/slide" Target="slide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1.xml"/><Relationship Id="rId5" Type="http://schemas.openxmlformats.org/officeDocument/2006/relationships/slide" Target="slide32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4.xml"/><Relationship Id="rId7" Type="http://schemas.openxmlformats.org/officeDocument/2006/relationships/slide" Target="slide3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34.jpeg"/><Relationship Id="rId5" Type="http://schemas.openxmlformats.org/officeDocument/2006/relationships/slide" Target="slide35.xml"/><Relationship Id="rId10" Type="http://schemas.openxmlformats.org/officeDocument/2006/relationships/image" Target="../media/image33.jpeg"/><Relationship Id="rId4" Type="http://schemas.openxmlformats.org/officeDocument/2006/relationships/image" Target="../media/image5.png"/><Relationship Id="rId9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4.xml"/><Relationship Id="rId5" Type="http://schemas.openxmlformats.org/officeDocument/2006/relationships/image" Target="../media/image6.png"/><Relationship Id="rId4" Type="http://schemas.openxmlformats.org/officeDocument/2006/relationships/slide" Target="slide3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4.xml"/><Relationship Id="rId5" Type="http://schemas.openxmlformats.org/officeDocument/2006/relationships/slide" Target="slide35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slide" Target="slide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9.xml"/><Relationship Id="rId5" Type="http://schemas.openxmlformats.org/officeDocument/2006/relationships/slide" Target="slide38.xml"/><Relationship Id="rId10" Type="http://schemas.openxmlformats.org/officeDocument/2006/relationships/image" Target="../media/image37.jpeg"/><Relationship Id="rId4" Type="http://schemas.openxmlformats.org/officeDocument/2006/relationships/image" Target="../media/image5.png"/><Relationship Id="rId9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7.xml"/><Relationship Id="rId5" Type="http://schemas.openxmlformats.org/officeDocument/2006/relationships/image" Target="../media/image6.png"/><Relationship Id="rId4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slide" Target="slide37.xml"/><Relationship Id="rId5" Type="http://schemas.openxmlformats.org/officeDocument/2006/relationships/slide" Target="slide3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13" Type="http://schemas.openxmlformats.org/officeDocument/2006/relationships/slide" Target="slide34.xml"/><Relationship Id="rId3" Type="http://schemas.openxmlformats.org/officeDocument/2006/relationships/image" Target="../media/image4.png"/><Relationship Id="rId7" Type="http://schemas.openxmlformats.org/officeDocument/2006/relationships/slide" Target="slide16.xml"/><Relationship Id="rId12" Type="http://schemas.openxmlformats.org/officeDocument/2006/relationships/slide" Target="slide3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11" Type="http://schemas.openxmlformats.org/officeDocument/2006/relationships/slide" Target="slide28.xml"/><Relationship Id="rId5" Type="http://schemas.openxmlformats.org/officeDocument/2006/relationships/slide" Target="slide8.xml"/><Relationship Id="rId15" Type="http://schemas.openxmlformats.org/officeDocument/2006/relationships/hyperlink" Target="&#1053;&#1072;&#1095;&#1072;&#1083;&#1086;.pptx" TargetMode="External"/><Relationship Id="rId10" Type="http://schemas.openxmlformats.org/officeDocument/2006/relationships/slide" Target="slide25.xml"/><Relationship Id="rId4" Type="http://schemas.openxmlformats.org/officeDocument/2006/relationships/slide" Target="slide11.xml"/><Relationship Id="rId9" Type="http://schemas.openxmlformats.org/officeDocument/2006/relationships/slide" Target="slide22.xml"/><Relationship Id="rId14" Type="http://schemas.openxmlformats.org/officeDocument/2006/relationships/slide" Target="slide3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36.xml"/><Relationship Id="rId3" Type="http://schemas.openxmlformats.org/officeDocument/2006/relationships/image" Target="../media/image5.png"/><Relationship Id="rId7" Type="http://schemas.openxmlformats.org/officeDocument/2006/relationships/slide" Target="slide18.xml"/><Relationship Id="rId12" Type="http://schemas.openxmlformats.org/officeDocument/2006/relationships/slide" Target="slide33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11" Type="http://schemas.openxmlformats.org/officeDocument/2006/relationships/slide" Target="slide30.xml"/><Relationship Id="rId5" Type="http://schemas.openxmlformats.org/officeDocument/2006/relationships/slide" Target="slide10.xml"/><Relationship Id="rId10" Type="http://schemas.openxmlformats.org/officeDocument/2006/relationships/slide" Target="slide27.xml"/><Relationship Id="rId4" Type="http://schemas.openxmlformats.org/officeDocument/2006/relationships/slide" Target="slide7.xml"/><Relationship Id="rId9" Type="http://schemas.openxmlformats.org/officeDocument/2006/relationships/slide" Target="slide24.xml"/><Relationship Id="rId14" Type="http://schemas.openxmlformats.org/officeDocument/2006/relationships/slide" Target="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" Target="slide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image" Target="../media/image5.pn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42.xml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5.xml"/><Relationship Id="rId5" Type="http://schemas.openxmlformats.org/officeDocument/2006/relationships/image" Target="../media/image6.png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5.xml"/><Relationship Id="rId5" Type="http://schemas.openxmlformats.org/officeDocument/2006/relationships/slide" Target="slide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slide" Target="slide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4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2.xml"/><Relationship Id="rId5" Type="http://schemas.openxmlformats.org/officeDocument/2006/relationships/image" Target="../media/image6.png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3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16045A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"Мы все одною мечтою горим:</a:t>
            </a:r>
            <a:br>
              <a:rPr lang="ru-RU" sz="3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16045A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</a:br>
            <a:r>
              <a:rPr lang="ru-RU" sz="3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16045A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Стране грядущего века</a:t>
            </a:r>
            <a:br>
              <a:rPr lang="ru-RU" sz="3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16045A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</a:br>
            <a:r>
              <a:rPr lang="ru-RU" sz="3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16045A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Подарим завод</a:t>
            </a:r>
            <a:r>
              <a:rPr lang="ru-RU" sz="32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16045A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/>
            </a:r>
            <a:br>
              <a:rPr lang="ru-RU" sz="32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16045A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</a:br>
            <a:r>
              <a:rPr lang="ru-RU" sz="32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16045A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И рожденного </a:t>
            </a:r>
            <a:r>
              <a:rPr lang="ru-RU" sz="3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16045A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с </a:t>
            </a:r>
            <a:r>
              <a:rPr lang="ru-RU" sz="32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16045A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ним</a:t>
            </a:r>
            <a:br>
              <a:rPr lang="ru-RU" sz="32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16045A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</a:br>
            <a:r>
              <a:rPr lang="ru-RU" sz="3200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16045A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Нового человека</a:t>
            </a:r>
            <a:r>
              <a:rPr lang="ru-RU" sz="3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rgbClr val="16045A"/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."</a:t>
            </a:r>
            <a:endParaRPr lang="ru-RU" sz="115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rgbClr val="16045A"/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429123" y="3783213"/>
            <a:ext cx="42316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Советский поэт, журналист, </a:t>
            </a:r>
          </a:p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военный корреспондент </a:t>
            </a:r>
          </a:p>
          <a:p>
            <a:pPr algn="ctr"/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Л.В. </a:t>
            </a:r>
            <a:r>
              <a:rPr lang="ru-RU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Вилкомир</a:t>
            </a:r>
            <a:r>
              <a:rPr lang="ru-RU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u-RU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66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5693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4" name="Вертикальный свиток 3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 влево 4">
            <a:hlinkClick r:id="rId6" action="ppaction://hlinksldjump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7723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-30060" y="116632"/>
            <a:ext cx="9079859" cy="1507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80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C0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Вопрос</a:t>
            </a:r>
            <a:endParaRPr lang="ru-RU" sz="6400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100" y="2786058"/>
            <a:ext cx="7500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660066"/>
                </a:solidFill>
              </a:rPr>
              <a:t>2. Опишите условия жизни первых строителей завода и </a:t>
            </a:r>
            <a:r>
              <a:rPr lang="ru-RU" sz="2800" dirty="0" err="1" smtClean="0">
                <a:solidFill>
                  <a:srgbClr val="660066"/>
                </a:solidFill>
              </a:rPr>
              <a:t>Вагонки</a:t>
            </a:r>
            <a:r>
              <a:rPr lang="ru-RU" sz="2800" dirty="0" smtClean="0">
                <a:solidFill>
                  <a:srgbClr val="660066"/>
                </a:solidFill>
              </a:rPr>
              <a:t>?</a:t>
            </a:r>
            <a:endParaRPr lang="ru-RU" sz="28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26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10" name="Вертикальный свиток 9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pic>
        <p:nvPicPr>
          <p:cNvPr id="14" name="Рисунок 1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sp>
        <p:nvSpPr>
          <p:cNvPr id="7" name="Стрелка влево 6">
            <a:hlinkClick r:id="" action="ppaction://hlinkshowjump?jump=nextslide"/>
          </p:cNvPr>
          <p:cNvSpPr/>
          <p:nvPr/>
        </p:nvSpPr>
        <p:spPr>
          <a:xfrm flipH="1">
            <a:off x="7956376" y="5870376"/>
            <a:ext cx="844996" cy="836712"/>
          </a:xfrm>
          <a:prstGeom prst="leftArrow">
            <a:avLst>
              <a:gd name="adj1" fmla="val 47723"/>
              <a:gd name="adj2" fmla="val 10327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pic>
        <p:nvPicPr>
          <p:cNvPr id="9" name="Рисунок 8" descr="F:\ИСТОРИЯ\ИСТОРИЯ ТАГИЛА\ВАГОНКА КАК СОЦГОРОД\БИБЛИОТЕКА\20151107_112010.jpg"/>
          <p:cNvPicPr/>
          <p:nvPr/>
        </p:nvPicPr>
        <p:blipFill>
          <a:blip r:embed="rId8" cstate="print">
            <a:lum bright="20000"/>
          </a:blip>
          <a:srcRect l="21633" t="5472" r="18664" b="19245"/>
          <a:stretch>
            <a:fillRect/>
          </a:stretch>
        </p:blipFill>
        <p:spPr bwMode="auto">
          <a:xfrm>
            <a:off x="747601" y="365173"/>
            <a:ext cx="6992751" cy="5080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09" y="365173"/>
            <a:ext cx="7072733" cy="5224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277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8" name="Стрелка влево 7">
            <a:hlinkClick r:id="" action="ppaction://hlinkshowjump?jump=previousslide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7723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Вертикальный свиток 9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pic>
        <p:nvPicPr>
          <p:cNvPr id="6" name="Рисунок 5" descr="F:\ИСТОРИЯ\ИСТОРИЯ ТАГИЛА\ВАГОНКА КАК СОЦГОРОД\БИБЛИОТЕКА\20151107_121249.jpg"/>
          <p:cNvPicPr/>
          <p:nvPr/>
        </p:nvPicPr>
        <p:blipFill>
          <a:blip r:embed="rId8" cstate="print"/>
          <a:srcRect l="11238" t="18302" r="7871" b="22641"/>
          <a:stretch>
            <a:fillRect/>
          </a:stretch>
        </p:blipFill>
        <p:spPr bwMode="auto">
          <a:xfrm>
            <a:off x="0" y="1124744"/>
            <a:ext cx="9144000" cy="3588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Стрелка влево 8">
            <a:hlinkClick r:id="" action="ppaction://hlinkshowjump?jump=nextslide"/>
          </p:cNvPr>
          <p:cNvSpPr/>
          <p:nvPr/>
        </p:nvSpPr>
        <p:spPr>
          <a:xfrm flipH="1">
            <a:off x="7956376" y="5870376"/>
            <a:ext cx="844996" cy="836712"/>
          </a:xfrm>
          <a:prstGeom prst="leftArrow">
            <a:avLst>
              <a:gd name="adj1" fmla="val 47723"/>
              <a:gd name="adj2" fmla="val 10327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63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8" name="Стрелка влево 7">
            <a:hlinkClick r:id="" action="ppaction://hlinkshowjump?jump=previousslide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7723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Вертикальный свиток 9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pic>
        <p:nvPicPr>
          <p:cNvPr id="6" name="Рисунок 5" descr="http://s1.radikale.ru/uploads/2016/1/8/f5451ada6772640f3821720ae880a200-full.jp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87624" y="404664"/>
            <a:ext cx="6840760" cy="5008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603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21" y="260648"/>
            <a:ext cx="9139979" cy="1507774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ru-RU" sz="6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C0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Историческая справка</a:t>
            </a:r>
            <a:endParaRPr lang="ru-RU" sz="6400" dirty="0">
              <a:solidFill>
                <a:srgbClr val="FFC000"/>
              </a:solidFill>
            </a:endParaRPr>
          </a:p>
        </p:txBody>
      </p:sp>
      <p:pic>
        <p:nvPicPr>
          <p:cNvPr id="3" name="Рисунок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pic>
        <p:nvPicPr>
          <p:cNvPr id="4" name="Рисунок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sp>
        <p:nvSpPr>
          <p:cNvPr id="5" name="Стрелка влево 4">
            <a:hlinkClick r:id="rId6" action="ppaction://hlinksldjump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5446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86976" y="1889732"/>
            <a:ext cx="8928992" cy="401648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just"/>
            <a:r>
              <a:rPr lang="ru-RU" sz="17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Перейдя Заводскую улицу, мы оказываемся на улице Ильича, одной из первых в Дзержинском районе.  Называлась она в то время улицей Ленина. В 1930-е годы она была центральной, главной улицей Вагонки. Именно с застройки этой улицы первыми капитальными домами началось создание </a:t>
            </a:r>
            <a:r>
              <a:rPr lang="ru-RU" sz="170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соцгорода</a:t>
            </a:r>
            <a:r>
              <a:rPr lang="ru-RU" sz="17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.</a:t>
            </a:r>
          </a:p>
          <a:p>
            <a:pPr algn="just"/>
            <a:r>
              <a:rPr lang="ru-RU" sz="17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Проект застройки района был разработан московскими архитекторами во главе с М.Гинзбургом. Две параллельные улицы Сталина (современный проспект Вагоностроителей) и Ленина (современная улица Ильича), являлись главными магистралями нового города, связывали жилой район с заводом.</a:t>
            </a:r>
          </a:p>
          <a:p>
            <a:pPr algn="just"/>
            <a:r>
              <a:rPr lang="ru-RU" sz="17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Основу схемы планировки жилого района составляли самостоятельные кварталы, в каждый из которых входили жилые дома, детский сад и детские ясли. В квартале намечалось строительство столовых, школы и площадок для спорта и отдыха. </a:t>
            </a:r>
          </a:p>
          <a:p>
            <a:pPr algn="just"/>
            <a:r>
              <a:rPr lang="ru-RU" sz="17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На основе разработанной схемы планировки в довоенное время в кварталах между улицами Ленина и Сталина были возведены 14 капитальных 3-4-5-этажных домов, детские ясли, детский сад и две школы. Но ни один из кварталов к началу войны полностью не был закончен. </a:t>
            </a:r>
            <a:endParaRPr lang="ru-RU" sz="170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593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4" name="Вертикальный свиток 3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 влево 4">
            <a:hlinkClick r:id="rId6" action="ppaction://hlinksldjump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7723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-30060" y="116632"/>
            <a:ext cx="9079859" cy="1507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80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C0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Вопрос</a:t>
            </a:r>
            <a:endParaRPr lang="ru-RU" sz="6400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38" y="2643182"/>
            <a:ext cx="7143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 smtClean="0">
                <a:solidFill>
                  <a:srgbClr val="660066"/>
                </a:solidFill>
              </a:rPr>
              <a:t>3. Как, по проекту московских архитекторов, должен был выглядеть </a:t>
            </a:r>
            <a:r>
              <a:rPr lang="ru-RU" sz="2800" dirty="0" err="1" smtClean="0">
                <a:solidFill>
                  <a:srgbClr val="660066"/>
                </a:solidFill>
              </a:rPr>
              <a:t>соцгород</a:t>
            </a:r>
            <a:r>
              <a:rPr lang="ru-RU" sz="2800" dirty="0" smtClean="0">
                <a:solidFill>
                  <a:srgbClr val="660066"/>
                </a:solidFill>
              </a:rPr>
              <a:t> вагоностроителей?</a:t>
            </a:r>
            <a:endParaRPr lang="ru-RU" sz="28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26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10" name="Вертикальный свиток 9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pic>
        <p:nvPicPr>
          <p:cNvPr id="6" name="Рисунок 5" descr="ilicha_1936.jp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7619" y="512093"/>
            <a:ext cx="7992887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http://s52.radikal.ru/i138/1601/76/594bbd4ba32d.jpg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7619" y="512093"/>
            <a:ext cx="7992887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006_дом дир 1">
            <a:hlinkClick r:id="rId10" tooltip="&quot;006_дом дир 1&quot;"/>
          </p:cNvPr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72164" y="512093"/>
            <a:ext cx="7988342" cy="504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 descr="007_дом дир 2">
            <a:hlinkClick r:id="rId12" tooltip="&quot;007_дом дир 2&quot;"/>
          </p:cNvPr>
          <p:cNvPicPr/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67619" y="512093"/>
            <a:ext cx="7992887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467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21" y="260648"/>
            <a:ext cx="9139979" cy="1507774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ru-RU" sz="6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C0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Историческая справка</a:t>
            </a:r>
            <a:endParaRPr lang="ru-RU" sz="6400" dirty="0">
              <a:solidFill>
                <a:srgbClr val="FFC000"/>
              </a:solidFill>
            </a:endParaRPr>
          </a:p>
        </p:txBody>
      </p:sp>
      <p:pic>
        <p:nvPicPr>
          <p:cNvPr id="3" name="Рисунок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pic>
        <p:nvPicPr>
          <p:cNvPr id="4" name="Рисунок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sp>
        <p:nvSpPr>
          <p:cNvPr id="5" name="Стрелка влево 4">
            <a:hlinkClick r:id="rId6" action="ppaction://hlinksldjump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5446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42844" y="2000240"/>
            <a:ext cx="8858312" cy="343170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just"/>
            <a:r>
              <a:rPr lang="ru-RU" sz="155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Дом инженерно-технических работников именовавшийся также "Домом дирекции", первое капитальное здание </a:t>
            </a:r>
            <a:r>
              <a:rPr lang="ru-RU" sz="155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соцгорода</a:t>
            </a:r>
            <a:r>
              <a:rPr lang="ru-RU" sz="155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, ныне - памятник архитектуры регионального значения считается одной из самых интересных довоенных построек Вагонки. Он построен в 1935 г. по приказу наркома промышленности СССР С. Орджоникидзе для закрепления инженерных кадров на Уралвагонзаводе. В разные годы здесь жили руководители Уралвагонзавода и района: первый директор УВС </a:t>
            </a:r>
            <a:r>
              <a:rPr lang="ru-RU" sz="155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Г.З.Павлоцкий</a:t>
            </a:r>
            <a:r>
              <a:rPr lang="ru-RU" sz="155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, директор УТЗ </a:t>
            </a:r>
            <a:r>
              <a:rPr lang="ru-RU" sz="155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Ю.Е.Максарев</a:t>
            </a:r>
            <a:r>
              <a:rPr lang="ru-RU" sz="155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, директор УВЗ </a:t>
            </a:r>
            <a:r>
              <a:rPr lang="ru-RU" sz="155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И.В.Окунев</a:t>
            </a:r>
            <a:r>
              <a:rPr lang="ru-RU" sz="155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, главный металлург завода в 1930-е годы </a:t>
            </a:r>
            <a:r>
              <a:rPr lang="ru-RU" sz="155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П.И.Башкиров</a:t>
            </a:r>
            <a:r>
              <a:rPr lang="ru-RU" sz="155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, главный конструктор по вагоностроению 1935-1959 гг. </a:t>
            </a:r>
            <a:r>
              <a:rPr lang="ru-RU" sz="155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Д.Н.Лоренцо</a:t>
            </a:r>
            <a:r>
              <a:rPr lang="ru-RU" sz="155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.</a:t>
            </a:r>
          </a:p>
          <a:p>
            <a:pPr algn="just"/>
            <a:r>
              <a:rPr lang="ru-RU" sz="155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Это здание построено в стиле </a:t>
            </a:r>
            <a:r>
              <a:rPr lang="ru-RU" sz="1550" dirty="0" smtClean="0">
                <a:hlinkClick r:id="rId7" action="ppaction://hlinksldjump"/>
              </a:rPr>
              <a:t>конструктивизма</a:t>
            </a:r>
            <a:r>
              <a:rPr lang="ru-RU" sz="155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. По замыслу архитекторов над главным входом должны были быть установлены две атлетические фигуры рабочих. При доработке проекта строителям пришлось отказаться от этой задумки (их заменили массивными шарами), а также не стали возводить и арки с колонами на въездах в </a:t>
            </a:r>
            <a:r>
              <a:rPr lang="ru-RU" sz="155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междомовое</a:t>
            </a:r>
            <a:r>
              <a:rPr lang="ru-RU" sz="155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пространство.</a:t>
            </a:r>
          </a:p>
          <a:p>
            <a:pPr algn="just"/>
            <a:r>
              <a:rPr lang="ru-RU" sz="155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Кроме собственно квартир в здании был размещён продовольственный магазин (известный большинству </a:t>
            </a:r>
            <a:r>
              <a:rPr lang="ru-RU" sz="155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вагонских</a:t>
            </a:r>
            <a:r>
              <a:rPr lang="ru-RU" sz="155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жителей, как «четвёртый»), бытовой комбинат (прачечная, ремонт обуви и одежды) и учреждение временного пребывания детей. </a:t>
            </a:r>
            <a:endParaRPr lang="ru-RU" sz="155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4601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4" name="Вертикальный свиток 3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 влево 4">
            <a:hlinkClick r:id="rId6" action="ppaction://hlinksldjump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7723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-30060" y="116632"/>
            <a:ext cx="9079859" cy="1507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80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C0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Вопрос</a:t>
            </a:r>
            <a:endParaRPr lang="ru-RU" sz="6400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2976" y="2643182"/>
            <a:ext cx="7143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 smtClean="0">
                <a:solidFill>
                  <a:srgbClr val="660066"/>
                </a:solidFill>
              </a:rPr>
              <a:t>4. Какие функциональные особенности Дома дирекции позволяют назвать его домом – коммуной?</a:t>
            </a:r>
            <a:endParaRPr lang="ru-RU" sz="28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85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10" name="Вертикальный свиток 9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pic>
        <p:nvPicPr>
          <p:cNvPr id="6" name="Рисунок 5" descr="012_ильича 1936">
            <a:hlinkClick r:id="rId8" tooltip="&quot;012_ильича 1936&quot;"/>
          </p:cNvPr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56189" y="692694"/>
            <a:ext cx="7507362" cy="4953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ilicha_1936.jpg"/>
          <p:cNvPicPr/>
          <p:nvPr/>
        </p:nvPicPr>
        <p:blipFill rotWithShape="1">
          <a:blip r:embed="rId10" cstate="print"/>
          <a:srcRect r="30949"/>
          <a:stretch/>
        </p:blipFill>
        <p:spPr bwMode="auto">
          <a:xfrm>
            <a:off x="756189" y="692694"/>
            <a:ext cx="7507362" cy="4953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013_ильича_наши дни">
            <a:hlinkClick r:id="rId11" tooltip="&quot;013_ильича_наши дни&quot;"/>
          </p:cNvPr>
          <p:cNvPicPr/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70259" y="692694"/>
            <a:ext cx="7493292" cy="4953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479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18472" y="476672"/>
            <a:ext cx="9162472" cy="910708"/>
          </a:xfrm>
        </p:spPr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ru-RU" sz="6600" b="1" dirty="0" smtClean="0">
                <a:ln w="11430"/>
                <a:solidFill>
                  <a:schemeClr val="bg2">
                    <a:lumMod val="25000"/>
                  </a:schemeClr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Неизвестный </a:t>
            </a:r>
            <a:r>
              <a:rPr lang="ru-RU" sz="6600" b="1" dirty="0" err="1" smtClean="0">
                <a:ln w="11430"/>
                <a:solidFill>
                  <a:schemeClr val="bg2">
                    <a:lumMod val="25000"/>
                  </a:schemeClr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соцгород</a:t>
            </a:r>
            <a:endParaRPr lang="ru-RU" sz="6600" b="1" dirty="0">
              <a:ln w="11430"/>
              <a:solidFill>
                <a:schemeClr val="bg2">
                  <a:lumMod val="25000"/>
                </a:schemeClr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9552" y="1628800"/>
            <a:ext cx="8208912" cy="1500187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 prst="slope"/>
            </a:sp3d>
          </a:bodyPr>
          <a:lstStyle/>
          <a:p>
            <a:r>
              <a:rPr lang="ru-RU" sz="36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bg2">
                    <a:lumMod val="25000"/>
                  </a:schemeClr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Виртуальная экскурсия по городу вагоностроителей </a:t>
            </a:r>
            <a:endParaRPr lang="ru-RU" sz="36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bg2">
                  <a:lumMod val="25000"/>
                </a:schemeClr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36096" y="3786190"/>
            <a:ext cx="33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Выполнила:</a:t>
            </a:r>
          </a:p>
          <a:p>
            <a:r>
              <a:rPr lang="ru-RU" sz="2400" dirty="0" smtClean="0"/>
              <a:t>Рогожина София ученицы 8Б класса</a:t>
            </a:r>
          </a:p>
          <a:p>
            <a:r>
              <a:rPr lang="ru-RU" sz="2400" dirty="0" smtClean="0"/>
              <a:t>МБОУ СОШ №7</a:t>
            </a:r>
          </a:p>
        </p:txBody>
      </p:sp>
    </p:spTree>
    <p:extLst>
      <p:ext uri="{BB962C8B-B14F-4D97-AF65-F5344CB8AC3E}">
        <p14:creationId xmlns:p14="http://schemas.microsoft.com/office/powerpoint/2010/main" val="294175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21" y="260648"/>
            <a:ext cx="9139979" cy="1507774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ru-RU" sz="6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C0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Историческая справка</a:t>
            </a:r>
            <a:endParaRPr lang="ru-RU" sz="6400" dirty="0">
              <a:solidFill>
                <a:srgbClr val="FFC000"/>
              </a:solidFill>
            </a:endParaRPr>
          </a:p>
        </p:txBody>
      </p:sp>
      <p:pic>
        <p:nvPicPr>
          <p:cNvPr id="3" name="Рисунок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pic>
        <p:nvPicPr>
          <p:cNvPr id="4" name="Рисунок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sp>
        <p:nvSpPr>
          <p:cNvPr id="5" name="Стрелка влево 4">
            <a:hlinkClick r:id="rId6" action="ppaction://hlinksldjump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5446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14282" y="2062013"/>
            <a:ext cx="8786874" cy="34163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just"/>
            <a:r>
              <a:rPr lang="ru-RU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Далее по улице Ильича располагаются дома под номерами 4,6,8,10, которые построены в стиле конструктивизма без особой оригинальности по типовому проекту специально для ударников Стахановского движения. Их так и называли - </a:t>
            </a:r>
            <a:r>
              <a:rPr lang="ru-RU" dirty="0" smtClean="0"/>
              <a:t> </a:t>
            </a:r>
            <a:r>
              <a:rPr lang="ru-RU" dirty="0" smtClean="0">
                <a:solidFill>
                  <a:srgbClr val="FFC000"/>
                </a:solidFill>
              </a:rPr>
              <a:t>«</a:t>
            </a:r>
            <a:r>
              <a:rPr lang="ru-RU" dirty="0" smtClean="0">
                <a:solidFill>
                  <a:srgbClr val="FFC000"/>
                </a:solidFill>
                <a:hlinkClick r:id="rId7" action="ppaction://hlinksldjump"/>
              </a:rPr>
              <a:t>стахановские</a:t>
            </a:r>
            <a:r>
              <a:rPr lang="ru-RU" dirty="0" smtClean="0">
                <a:solidFill>
                  <a:srgbClr val="FFC000"/>
                </a:solidFill>
              </a:rPr>
              <a:t>»</a:t>
            </a:r>
            <a:r>
              <a:rPr lang="ru-RU" dirty="0" smtClean="0">
                <a:solidFill>
                  <a:srgbClr val="FFC000"/>
                </a:solidFill>
                <a:hlinkClick r:id="rId7" action="ppaction://hlinksldjump"/>
              </a:rPr>
              <a:t> </a:t>
            </a:r>
            <a:r>
              <a:rPr lang="ru-RU" dirty="0" smtClean="0">
                <a:solidFill>
                  <a:srgbClr val="0070C0"/>
                </a:solidFill>
                <a:hlinkClick r:id="rId7" action="ppaction://hlinksldjump"/>
              </a:rPr>
              <a:t>дома</a:t>
            </a:r>
            <a:r>
              <a:rPr lang="ru-RU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. </a:t>
            </a:r>
          </a:p>
          <a:p>
            <a:pPr algn="just"/>
            <a:r>
              <a:rPr lang="ru-RU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Новые дома на </a:t>
            </a:r>
            <a:r>
              <a:rPr lang="ru-RU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Вагонке</a:t>
            </a:r>
            <a:r>
              <a:rPr lang="ru-RU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были престижными, в них селили заслуженных людей Уралвагонзавода. Квартиры имели две, три, четыре жилые комнаты, очень маленькие по площади кухни, ванные имели естественное освещение.</a:t>
            </a:r>
          </a:p>
          <a:p>
            <a:pPr algn="just"/>
            <a:r>
              <a:rPr lang="ru-RU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Не имея возможность обеспечить всех работников новым жильем, руководство УВЗ распределяло жилье и прочие блага дифференцированным образом. Квартиры в капитальных домах считались большой роскошью и предоставлялись обычно специалистам и руководителям, приглашенным для строительства, основная масса рабочих продолжали жить в бараках.</a:t>
            </a:r>
          </a:p>
        </p:txBody>
      </p:sp>
    </p:spTree>
    <p:extLst>
      <p:ext uri="{BB962C8B-B14F-4D97-AF65-F5344CB8AC3E}">
        <p14:creationId xmlns:p14="http://schemas.microsoft.com/office/powerpoint/2010/main" val="142989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4" name="Вертикальный свиток 3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 влево 4">
            <a:hlinkClick r:id="rId6" action="ppaction://hlinksldjump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7723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-30060" y="116632"/>
            <a:ext cx="9079859" cy="1507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80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C0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Вопрос</a:t>
            </a:r>
            <a:endParaRPr lang="ru-RU" sz="6400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4414" y="2643182"/>
            <a:ext cx="73581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660066"/>
                </a:solidFill>
              </a:rPr>
              <a:t>5. Кто становились первыми жильцами новых капитальных домов </a:t>
            </a:r>
            <a:r>
              <a:rPr lang="ru-RU" sz="2800" dirty="0" err="1" smtClean="0">
                <a:solidFill>
                  <a:srgbClr val="660066"/>
                </a:solidFill>
              </a:rPr>
              <a:t>соцгорода</a:t>
            </a:r>
            <a:r>
              <a:rPr lang="ru-RU" sz="2800" dirty="0" smtClean="0">
                <a:solidFill>
                  <a:srgbClr val="660066"/>
                </a:solidFill>
              </a:rPr>
              <a:t>?</a:t>
            </a:r>
            <a:endParaRPr lang="ru-RU" sz="28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99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10" name="Вертикальный свиток 9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pic>
        <p:nvPicPr>
          <p:cNvPr id="14" name="Рисунок 1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pic>
        <p:nvPicPr>
          <p:cNvPr id="2050" name="Picture 2" descr="http://vsenovostint.ru/wp-content/uploads/2014/05/001_shkola-9-v-1934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39" y="455370"/>
            <a:ext cx="7132661" cy="491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1" t="57981" r="7791" b="-325"/>
          <a:stretch/>
        </p:blipFill>
        <p:spPr>
          <a:xfrm>
            <a:off x="828379" y="451821"/>
            <a:ext cx="7362979" cy="4966697"/>
          </a:xfrm>
          <a:prstGeom prst="rect">
            <a:avLst/>
          </a:prstGeom>
        </p:spPr>
      </p:pic>
      <p:pic>
        <p:nvPicPr>
          <p:cNvPr id="2052" name="Picture 4" descr="http://keep4u.ru/imgs/b/080507/d6/d68cb0b0748376e8a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82" y="431848"/>
            <a:ext cx="8569171" cy="523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36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21" y="260648"/>
            <a:ext cx="9139979" cy="1507774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ru-RU" sz="6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C0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Историческая справка</a:t>
            </a:r>
            <a:endParaRPr lang="ru-RU" sz="6400" dirty="0">
              <a:solidFill>
                <a:srgbClr val="FFC000"/>
              </a:solidFill>
            </a:endParaRPr>
          </a:p>
        </p:txBody>
      </p:sp>
      <p:pic>
        <p:nvPicPr>
          <p:cNvPr id="3" name="Рисунок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pic>
        <p:nvPicPr>
          <p:cNvPr id="4" name="Рисунок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sp>
        <p:nvSpPr>
          <p:cNvPr id="5" name="Стрелка влево 4">
            <a:hlinkClick r:id="rId6" action="ppaction://hlinksldjump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5446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79512" y="2143115"/>
            <a:ext cx="8678768" cy="224676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just"/>
            <a:r>
              <a:rPr lang="ru-RU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Пройдя вдоль домов № 4,6,8,10 улицы Ильича, мы подходим к школе №9, еще одному яркому представителю стиля конструктивизма, построенную в 1935г. Она является (наряду со школой №7) одной из первых каменных школ района. </a:t>
            </a:r>
          </a:p>
          <a:p>
            <a:pPr algn="just"/>
            <a:r>
              <a:rPr lang="ru-RU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Для школьников это событие было особенно важным, поскольку еще в 1932 году 245 детей обучались в первой школе </a:t>
            </a:r>
            <a:r>
              <a:rPr lang="ru-RU" sz="200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Вагонке</a:t>
            </a:r>
            <a:r>
              <a:rPr lang="ru-RU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- бараке №21 с просвечивающими насквозь стенами и потолком.</a:t>
            </a:r>
            <a:endParaRPr lang="ru-RU" sz="200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602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4" name="Вертикальный свиток 3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 влево 4">
            <a:hlinkClick r:id="rId6" action="ppaction://hlinksldjump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7723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-30060" y="116632"/>
            <a:ext cx="9079859" cy="1507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80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C0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Вопрос</a:t>
            </a:r>
            <a:endParaRPr lang="ru-RU" sz="6400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7290" y="2786058"/>
            <a:ext cx="6929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660066"/>
                </a:solidFill>
              </a:rPr>
              <a:t>6. Назовите первые школы Дзержинского района.</a:t>
            </a:r>
            <a:endParaRPr lang="ru-RU" sz="28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04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10" name="Вертикальный свиток 9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pic>
        <p:nvPicPr>
          <p:cNvPr id="5" name="Рисунок 4" descr="012_больница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09470" y="620688"/>
            <a:ext cx="7200800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http://img-fotki.yandex.ru/get/9503/38263697.59/0_8aa83_e705e3b1_XXL.jpg"/>
          <p:cNvPicPr/>
          <p:nvPr/>
        </p:nvPicPr>
        <p:blipFill rotWithShape="1">
          <a:blip r:embed="rId9" cstate="print"/>
          <a:srcRect b="6094"/>
          <a:stretch/>
        </p:blipFill>
        <p:spPr bwMode="auto">
          <a:xfrm>
            <a:off x="621438" y="476406"/>
            <a:ext cx="7776863" cy="4896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340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21" y="260648"/>
            <a:ext cx="9139979" cy="1507774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ru-RU" sz="6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C0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Историческая справка</a:t>
            </a:r>
            <a:endParaRPr lang="ru-RU" sz="6400" dirty="0">
              <a:solidFill>
                <a:srgbClr val="FFC000"/>
              </a:solidFill>
            </a:endParaRPr>
          </a:p>
        </p:txBody>
      </p:sp>
      <p:pic>
        <p:nvPicPr>
          <p:cNvPr id="3" name="Рисунок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pic>
        <p:nvPicPr>
          <p:cNvPr id="4" name="Рисунок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sp>
        <p:nvSpPr>
          <p:cNvPr id="5" name="Стрелка влево 4">
            <a:hlinkClick r:id="rId6" action="ppaction://hlinksldjump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5446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85720" y="2143116"/>
            <a:ext cx="8643998" cy="286232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just"/>
            <a:r>
              <a:rPr lang="ru-RU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"Седьмая каменная» - седьмой по счету каменный дом, построенный на </a:t>
            </a:r>
            <a:r>
              <a:rPr lang="ru-RU" sz="200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Вагонке</a:t>
            </a:r>
            <a:r>
              <a:rPr lang="ru-RU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в 1937 году, изначально предназначался под гостиницу, но 27 июня 1938 году был переоборудован под районную больницу и </a:t>
            </a:r>
            <a:r>
              <a:rPr lang="ru-RU" sz="200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поликлиннику</a:t>
            </a:r>
            <a:r>
              <a:rPr lang="ru-RU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. На эту стройплощадку были переброшены значительные технические и людские ресурсы, а также подведена временная железнодорожная ветка. </a:t>
            </a:r>
          </a:p>
          <a:p>
            <a:pPr algn="just"/>
            <a:r>
              <a:rPr lang="ru-RU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29 января 1939 года начался прием больных. В новую больницу переместились родильное, терапевтическое и хирургическое отделения. За первые сутки работы здесь родились 10 малышей.</a:t>
            </a:r>
            <a:endParaRPr lang="ru-RU" sz="200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9222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4" name="Вертикальный свиток 3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 влево 4">
            <a:hlinkClick r:id="rId6" action="ppaction://hlinksldjump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7723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-30060" y="116632"/>
            <a:ext cx="9079859" cy="1507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80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C0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Вопрос</a:t>
            </a:r>
            <a:endParaRPr lang="ru-RU" sz="6400" dirty="0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1538" y="2786058"/>
            <a:ext cx="7286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660066"/>
                </a:solidFill>
              </a:rPr>
              <a:t>7. Откуда произошло название «Седьмая каменная» и что оно обозначает?</a:t>
            </a:r>
            <a:endParaRPr lang="ru-RU" sz="28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46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10" name="Вертикальный свиток 9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pic>
        <p:nvPicPr>
          <p:cNvPr id="5" name="Рисунок 4" descr="http://img-fotki.yandex.ru/get/9351/38263697.59/0_8aa84_856deaf_XXL.jpg"/>
          <p:cNvPicPr/>
          <p:nvPr/>
        </p:nvPicPr>
        <p:blipFill rotWithShape="1">
          <a:blip r:embed="rId8" cstate="print"/>
          <a:srcRect b="7192"/>
          <a:stretch/>
        </p:blipFill>
        <p:spPr bwMode="auto">
          <a:xfrm>
            <a:off x="873466" y="620688"/>
            <a:ext cx="7272808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http://img-fotki.yandex.ru/get/9163/38263697.59/0_8aa8b_df8bb692_XXL.jpg"/>
          <p:cNvPicPr/>
          <p:nvPr/>
        </p:nvPicPr>
        <p:blipFill rotWithShape="1">
          <a:blip r:embed="rId9" cstate="print"/>
          <a:srcRect b="5167"/>
          <a:stretch/>
        </p:blipFill>
        <p:spPr bwMode="auto">
          <a:xfrm>
            <a:off x="694777" y="476673"/>
            <a:ext cx="7630186" cy="4968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616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21" y="260648"/>
            <a:ext cx="9139979" cy="1507774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ru-RU" sz="6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C0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Историческая справка</a:t>
            </a:r>
            <a:endParaRPr lang="ru-RU" sz="6400" dirty="0">
              <a:solidFill>
                <a:srgbClr val="FFC000"/>
              </a:solidFill>
            </a:endParaRPr>
          </a:p>
        </p:txBody>
      </p:sp>
      <p:pic>
        <p:nvPicPr>
          <p:cNvPr id="3" name="Рисунок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pic>
        <p:nvPicPr>
          <p:cNvPr id="4" name="Рисунок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sp>
        <p:nvSpPr>
          <p:cNvPr id="5" name="Стрелка влево 4">
            <a:hlinkClick r:id="rId6" action="ppaction://hlinksldjump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5446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214283" y="2060848"/>
            <a:ext cx="8715436" cy="286232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just"/>
            <a:r>
              <a:rPr lang="ru-RU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На границе жилого микрорайона был возведён жилой дом, спроектированный в традициях конструктивизма. Внутренняя концепция здания традиционна для тех лет: первый этаж дома проектировался для объектов социально-бытового назначения: магазина, столовой, прачечной, библиотеки.</a:t>
            </a:r>
          </a:p>
          <a:p>
            <a:pPr algn="just"/>
            <a:r>
              <a:rPr lang="ru-RU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Строительство зданий общественного назначения и многофункциональных </a:t>
            </a:r>
            <a:r>
              <a:rPr lang="ru-RU" sz="2000" dirty="0" smtClean="0">
                <a:hlinkClick r:id="rId7" action="ppaction://hlinksldjump"/>
              </a:rPr>
              <a:t>домов - коммун </a:t>
            </a:r>
            <a:r>
              <a:rPr lang="ru-RU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в 1930-е годы было проявлением "заботы новой власти о человеке труда", стремящейся обеспечить его "всеми видами благоустройства".</a:t>
            </a:r>
            <a:endParaRPr lang="ru-RU" sz="200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253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0040" y="500042"/>
            <a:ext cx="7754713" cy="2615531"/>
          </a:xfrm>
        </p:spPr>
        <p:txBody>
          <a:bodyPr/>
          <a:lstStyle/>
          <a:p>
            <a:r>
              <a:rPr lang="ru-RU" sz="2800" b="1" i="1" dirty="0" smtClean="0"/>
              <a:t>Приглашаем вас совершить необычное путешествие -  виртуальную экскурсию по Дзержинскому району, который первые строители называли </a:t>
            </a:r>
            <a:r>
              <a:rPr lang="ru-RU" sz="2800" b="1" i="1" dirty="0" err="1" smtClean="0"/>
              <a:t>соцгородом</a:t>
            </a:r>
            <a:r>
              <a:rPr lang="ru-RU" sz="2800" b="1" i="1" dirty="0" smtClean="0"/>
              <a:t>, а мы привыкли называть более ласково - </a:t>
            </a:r>
            <a:r>
              <a:rPr lang="ru-RU" sz="2800" b="1" i="1" dirty="0" err="1" smtClean="0"/>
              <a:t>Вагонка</a:t>
            </a:r>
            <a:r>
              <a:rPr lang="ru-RU" sz="2800" b="1" i="1" dirty="0" smtClean="0"/>
              <a:t>. </a:t>
            </a:r>
            <a:endParaRPr lang="ru-RU" sz="2800" b="1" i="1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42910" y="3643314"/>
            <a:ext cx="8001056" cy="1643063"/>
          </a:xfrm>
        </p:spPr>
        <p:txBody>
          <a:bodyPr>
            <a:noAutofit/>
          </a:bodyPr>
          <a:lstStyle/>
          <a:p>
            <a:pPr algn="just"/>
            <a:r>
              <a:rPr lang="ru-RU" dirty="0" smtClean="0"/>
              <a:t>	Предлагаем окунуться в ее богатую загадочную историю, пройтись по первым улицам и проспектам, рассмотреть здания оригинальной, неповторимой архитектуры. </a:t>
            </a:r>
          </a:p>
          <a:p>
            <a:pPr algn="just"/>
            <a:r>
              <a:rPr lang="ru-RU" dirty="0" smtClean="0"/>
              <a:t>	Здесь оставили свой след знаменательные и важные события. Многие из них оказали свое влияние не только на жизнь района и города, но и прозвучали на всю страну. </a:t>
            </a:r>
          </a:p>
          <a:p>
            <a:pPr algn="just"/>
            <a:r>
              <a:rPr lang="ru-RU" dirty="0" smtClean="0"/>
              <a:t>	Нам бы хотелось, чтобы знакомая с детства </a:t>
            </a:r>
            <a:r>
              <a:rPr lang="ru-RU" dirty="0" err="1" smtClean="0"/>
              <a:t>Вагонка</a:t>
            </a:r>
            <a:r>
              <a:rPr lang="ru-RU" dirty="0" smtClean="0"/>
              <a:t> стала ближе, понятнее и дороже сердцу каждого.</a:t>
            </a:r>
          </a:p>
          <a:p>
            <a:pPr algn="just"/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4" name="Вертикальный свиток 3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 влево 4">
            <a:hlinkClick r:id="rId6" action="ppaction://hlinksldjump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7723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-30060" y="116632"/>
            <a:ext cx="9079859" cy="1507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80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C0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Вопрос</a:t>
            </a:r>
            <a:endParaRPr lang="ru-RU" sz="6400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2976" y="2643182"/>
            <a:ext cx="71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660066"/>
                </a:solidFill>
              </a:rPr>
              <a:t>8. Перечислите первые здания </a:t>
            </a:r>
            <a:r>
              <a:rPr lang="ru-RU" sz="2800" dirty="0" err="1" smtClean="0">
                <a:solidFill>
                  <a:srgbClr val="660066"/>
                </a:solidFill>
              </a:rPr>
              <a:t>Вагонки</a:t>
            </a:r>
            <a:r>
              <a:rPr lang="ru-RU" sz="2800" dirty="0" smtClean="0">
                <a:solidFill>
                  <a:srgbClr val="660066"/>
                </a:solidFill>
              </a:rPr>
              <a:t>, построенные в стиле конструктивизма.</a:t>
            </a:r>
            <a:endParaRPr lang="ru-RU" sz="28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13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10" name="Вертикальный свиток 9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78" t="12892" r="4843" b="40351"/>
          <a:stretch/>
        </p:blipFill>
        <p:spPr>
          <a:xfrm>
            <a:off x="621375" y="476672"/>
            <a:ext cx="7776987" cy="5086988"/>
          </a:xfrm>
          <a:prstGeom prst="rect">
            <a:avLst/>
          </a:prstGeom>
        </p:spPr>
      </p:pic>
      <p:pic>
        <p:nvPicPr>
          <p:cNvPr id="5" name="Рисунок 4" descr="015_баня снаружи">
            <a:hlinkClick r:id="rId9" tooltip="&quot;015_баня снаружи&quot;"/>
          </p:cNvPr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0504" y="476672"/>
            <a:ext cx="7776987" cy="508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9076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21" y="260648"/>
            <a:ext cx="9139979" cy="1507774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ru-RU" sz="6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C0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Историческая справка</a:t>
            </a:r>
            <a:endParaRPr lang="ru-RU" sz="6400" dirty="0">
              <a:solidFill>
                <a:srgbClr val="FFC000"/>
              </a:solidFill>
            </a:endParaRPr>
          </a:p>
        </p:txBody>
      </p:sp>
      <p:pic>
        <p:nvPicPr>
          <p:cNvPr id="3" name="Рисунок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pic>
        <p:nvPicPr>
          <p:cNvPr id="4" name="Рисунок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sp>
        <p:nvSpPr>
          <p:cNvPr id="5" name="Стрелка влево 4">
            <a:hlinkClick r:id="rId6" action="ppaction://hlinksldjump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5446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28595" y="2214554"/>
            <a:ext cx="8286809" cy="2554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just"/>
            <a:r>
              <a:rPr lang="ru-RU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13 </a:t>
            </a:r>
            <a:r>
              <a:rPr lang="ru-RU" sz="20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января 1939г. началась приемка новой бани, где были не только общие секции, но и номера с ванными и душами, парикмахерская и буфет. </a:t>
            </a:r>
            <a:r>
              <a:rPr lang="ru-RU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</a:t>
            </a:r>
          </a:p>
          <a:p>
            <a:pPr algn="just"/>
            <a:r>
              <a:rPr lang="ru-RU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Первая баня, располагавшаяся в одном из бараков, </a:t>
            </a:r>
            <a:r>
              <a:rPr lang="ru-RU" sz="20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появилась в районе поздней осенью 1931года; пропускная способность ее была 30-50 человек в смену - в зависимости от подачи воды, доставляемой в бочках на лошадях. Новая баня стала спасением для жителей района, так как многие еще помнили норматив 1933г. - одна помывка на 35 дней.</a:t>
            </a:r>
          </a:p>
        </p:txBody>
      </p:sp>
    </p:spTree>
    <p:extLst>
      <p:ext uri="{BB962C8B-B14F-4D97-AF65-F5344CB8AC3E}">
        <p14:creationId xmlns:p14="http://schemas.microsoft.com/office/powerpoint/2010/main" val="297932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4" name="Вертикальный свиток 3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 влево 4">
            <a:hlinkClick r:id="rId6" action="ppaction://hlinksldjump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7723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-30060" y="116632"/>
            <a:ext cx="9079859" cy="1507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80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C0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Вопрос</a:t>
            </a:r>
            <a:endParaRPr lang="ru-RU" sz="6400" dirty="0">
              <a:solidFill>
                <a:srgbClr val="FFC000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71538" y="2428869"/>
            <a:ext cx="69294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660066"/>
                </a:solidFill>
              </a:rPr>
              <a:t>9. Когда в районе состоялась приемка новой каменной бани?</a:t>
            </a:r>
            <a:endParaRPr lang="ru-RU" sz="28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56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10" name="Вертикальный свиток 9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6" t="58453" r="24470" b="1267"/>
          <a:stretch/>
        </p:blipFill>
        <p:spPr>
          <a:xfrm>
            <a:off x="577340" y="606746"/>
            <a:ext cx="7865060" cy="5033663"/>
          </a:xfrm>
          <a:prstGeom prst="rect">
            <a:avLst/>
          </a:prstGeom>
        </p:spPr>
      </p:pic>
      <p:pic>
        <p:nvPicPr>
          <p:cNvPr id="14" name="Рисунок 13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pic>
        <p:nvPicPr>
          <p:cNvPr id="1026" name="Picture 2" descr="&amp;TScy;&amp;iecy;&amp;ncy;&amp;tcy;&amp;rcy;&amp;acy;&amp;lcy;&amp;softcy;&amp;ncy;&amp;ycy;&amp;jcy; &amp;kcy;&amp;lcy;&amp;ucy;&amp;bcy; &amp;Ucy;&amp;Vcy;&amp;Zcy;. 1930-&amp;iecy; &amp;gcy;&amp;ocy;&amp;dcy;&amp;ycy;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7"/>
          <a:stretch/>
        </p:blipFill>
        <p:spPr bwMode="auto">
          <a:xfrm>
            <a:off x="577340" y="384598"/>
            <a:ext cx="7865060" cy="537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 descr="019_центральный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4829" y="402342"/>
            <a:ext cx="8110081" cy="533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020_УМС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54828" y="402343"/>
            <a:ext cx="8110081" cy="5335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907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21" y="260648"/>
            <a:ext cx="9139979" cy="1507774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ru-RU" sz="6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C0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Историческая справка</a:t>
            </a:r>
            <a:endParaRPr lang="ru-RU" sz="6400" dirty="0">
              <a:solidFill>
                <a:srgbClr val="FFC000"/>
              </a:solidFill>
            </a:endParaRPr>
          </a:p>
        </p:txBody>
      </p:sp>
      <p:pic>
        <p:nvPicPr>
          <p:cNvPr id="3" name="Рисунок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pic>
        <p:nvPicPr>
          <p:cNvPr id="4" name="Рисунок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sp>
        <p:nvSpPr>
          <p:cNvPr id="5" name="Стрелка влево 4">
            <a:hlinkClick r:id="rId6" action="ppaction://hlinksldjump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5446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428596" y="2143116"/>
            <a:ext cx="8501122" cy="34163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just"/>
            <a:r>
              <a:rPr lang="ru-RU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Отдых </a:t>
            </a:r>
            <a:r>
              <a:rPr lang="ru-RU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и досуг заводчан также проходил в специально возведенных клубах, стадионах. </a:t>
            </a:r>
            <a:endParaRPr lang="ru-RU" dirty="0" smtClean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just"/>
            <a:r>
              <a:rPr lang="ru-RU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С </a:t>
            </a:r>
            <a:r>
              <a:rPr lang="ru-RU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появлением в районе общественной организация - Совета жен инженерно-технических работников, больше внимания стало уделяется вопросам улучшения питания, медицинского обслуживания, коммунальной, культурно-бытовой сфер, воспитания. Председателем этой организации стала жена управляющего </a:t>
            </a:r>
            <a:r>
              <a:rPr lang="ru-RU" dirty="0" err="1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Уралвагонстроем</a:t>
            </a:r>
            <a:r>
              <a:rPr lang="ru-RU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Рита Яковлевна </a:t>
            </a:r>
            <a:r>
              <a:rPr lang="ru-RU" dirty="0" err="1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Марьясина</a:t>
            </a:r>
            <a:r>
              <a:rPr lang="ru-RU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. </a:t>
            </a:r>
            <a:endParaRPr lang="ru-RU" dirty="0" smtClean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  <a:p>
            <a:pPr algn="just"/>
            <a:r>
              <a:rPr lang="ru-RU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Первое здание </a:t>
            </a:r>
            <a:r>
              <a:rPr lang="ru-RU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Центрального клуба </a:t>
            </a:r>
            <a:r>
              <a:rPr lang="ru-RU" dirty="0" err="1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Уралвагонзавода</a:t>
            </a:r>
            <a:r>
              <a:rPr lang="ru-RU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ru-RU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было рассчитано на </a:t>
            </a:r>
            <a:r>
              <a:rPr lang="ru-RU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850 мест. В 1936 году Женсовет инициировал строительство второго, более благоустроенного клуба, где </a:t>
            </a:r>
            <a:r>
              <a:rPr lang="ru-RU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можно </a:t>
            </a:r>
            <a:r>
              <a:rPr lang="ru-RU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было </a:t>
            </a:r>
            <a:r>
              <a:rPr lang="ru-RU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читать </a:t>
            </a:r>
            <a:r>
              <a:rPr lang="ru-RU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лекции по вопросам педагогики, гигиены, литературы, проводить курсы кройки и шитья. Так появился </a:t>
            </a:r>
            <a:r>
              <a:rPr lang="ru-RU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Клуб </a:t>
            </a:r>
            <a:r>
              <a:rPr lang="ru-RU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ea typeface="Times New Roman"/>
              </a:rPr>
              <a:t>инженерно-технических работников.</a:t>
            </a:r>
            <a:endParaRPr lang="ru-RU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7940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4" name="Вертикальный свиток 3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 влево 4">
            <a:hlinkClick r:id="rId6" action="ppaction://hlinksldjump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7723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-30060" y="116632"/>
            <a:ext cx="9079859" cy="1507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80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C0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Вопрос</a:t>
            </a:r>
            <a:endParaRPr lang="ru-RU" sz="6400" dirty="0">
              <a:solidFill>
                <a:srgbClr val="FFC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2976" y="2357430"/>
            <a:ext cx="74295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660066"/>
                </a:solidFill>
              </a:rPr>
              <a:t>10. Какая общественная организация района занималась вопросами улучшения питания, медицинского обслуживания, культурно-бытовой сферы, воспитания?</a:t>
            </a:r>
            <a:endParaRPr lang="ru-RU" sz="28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41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10" name="Вертикальный свиток 9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pic>
        <p:nvPicPr>
          <p:cNvPr id="5" name="Рисунок 4" descr="Парк культуры и отдыха УВЗ. 1930-е годы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5474" y="620688"/>
            <a:ext cx="7128792" cy="4798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Парк культуры и отдыха. 1936 год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54678" y="620689"/>
            <a:ext cx="7119588" cy="4803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http://ntagil.org/upload/medialibrary/ead/img_6111_1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4"/>
          <a:stretch/>
        </p:blipFill>
        <p:spPr bwMode="auto">
          <a:xfrm>
            <a:off x="438086" y="620352"/>
            <a:ext cx="8156750" cy="501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75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21" y="260648"/>
            <a:ext cx="9139979" cy="1507774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ru-RU" sz="6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C0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Историческая справка</a:t>
            </a:r>
            <a:endParaRPr lang="ru-RU" sz="6400" dirty="0">
              <a:solidFill>
                <a:srgbClr val="FFC000"/>
              </a:solidFill>
            </a:endParaRPr>
          </a:p>
        </p:txBody>
      </p:sp>
      <p:pic>
        <p:nvPicPr>
          <p:cNvPr id="3" name="Рисунок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pic>
        <p:nvPicPr>
          <p:cNvPr id="4" name="Рисунок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sp>
        <p:nvSpPr>
          <p:cNvPr id="5" name="Стрелка влево 4">
            <a:hlinkClick r:id="rId6" action="ppaction://hlinksldjump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5446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642910" y="2357429"/>
            <a:ext cx="8001056" cy="163121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just"/>
            <a:r>
              <a:rPr lang="ru-RU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В 1936 году состоялось </a:t>
            </a:r>
            <a:r>
              <a:rPr lang="ru-RU" sz="20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открытие районного парка культуры и отдыха с детским городком (ныне парк культуры </a:t>
            </a:r>
            <a:r>
              <a:rPr lang="ru-RU" sz="2000" dirty="0" err="1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им.И.В.Окунева</a:t>
            </a:r>
            <a:r>
              <a:rPr lang="ru-RU" sz="20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). Неподалеку от него располагался вход на стадион спортивного заводского клуба "Спутник", где была построена парашютная вышка и проводились соревнования по прыжкам с парашютом.</a:t>
            </a:r>
          </a:p>
        </p:txBody>
      </p:sp>
    </p:spTree>
    <p:extLst>
      <p:ext uri="{BB962C8B-B14F-4D97-AF65-F5344CB8AC3E}">
        <p14:creationId xmlns:p14="http://schemas.microsoft.com/office/powerpoint/2010/main" val="123623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4" name="Вертикальный свиток 3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 влево 4">
            <a:hlinkClick r:id="rId6" action="ppaction://hlinksldjump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7723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-30060" y="116632"/>
            <a:ext cx="9079859" cy="1507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80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C0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Вопрос</a:t>
            </a:r>
            <a:endParaRPr lang="ru-RU" sz="6400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7290" y="2643182"/>
            <a:ext cx="67151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660066"/>
                </a:solidFill>
              </a:rPr>
              <a:t>11. Как проходил досуг и отдых первых жителей </a:t>
            </a:r>
            <a:r>
              <a:rPr lang="ru-RU" sz="2800" dirty="0" err="1" smtClean="0">
                <a:solidFill>
                  <a:srgbClr val="660066"/>
                </a:solidFill>
              </a:rPr>
              <a:t>Вагонки</a:t>
            </a:r>
            <a:r>
              <a:rPr lang="ru-RU" sz="2800" dirty="0" smtClean="0">
                <a:solidFill>
                  <a:srgbClr val="660066"/>
                </a:solidFill>
              </a:rPr>
              <a:t>?</a:t>
            </a:r>
            <a:endParaRPr lang="ru-RU" sz="28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94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4" y="984260"/>
            <a:ext cx="9144000" cy="4896544"/>
          </a:xfrm>
          <a:prstGeom prst="rect">
            <a:avLst/>
          </a:prstGeom>
        </p:spPr>
      </p:pic>
      <p:cxnSp>
        <p:nvCxnSpPr>
          <p:cNvPr id="25" name="Прямая соединительная линия 24">
            <a:hlinkClick r:id="rId4" action="ppaction://hlinksldjump"/>
          </p:cNvPr>
          <p:cNvCxnSpPr/>
          <p:nvPr/>
        </p:nvCxnSpPr>
        <p:spPr>
          <a:xfrm flipH="1">
            <a:off x="1475656" y="1949115"/>
            <a:ext cx="7668344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067944" y="4149080"/>
            <a:ext cx="3240360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ru-RU" sz="11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Проспект Вагоностроителей ( ул. Сталина) </a:t>
            </a:r>
          </a:p>
        </p:txBody>
      </p:sp>
      <p:sp>
        <p:nvSpPr>
          <p:cNvPr id="22" name="Полилиния 21">
            <a:hlinkClick r:id="rId5" action="ppaction://hlinksldjump"/>
          </p:cNvPr>
          <p:cNvSpPr/>
          <p:nvPr/>
        </p:nvSpPr>
        <p:spPr>
          <a:xfrm>
            <a:off x="0" y="984261"/>
            <a:ext cx="1763688" cy="3884899"/>
          </a:xfrm>
          <a:custGeom>
            <a:avLst/>
            <a:gdLst>
              <a:gd name="connsiteX0" fmla="*/ 1758462 w 1758462"/>
              <a:gd name="connsiteY0" fmla="*/ 0 h 3879247"/>
              <a:gd name="connsiteX1" fmla="*/ 1748413 w 1758462"/>
              <a:gd name="connsiteY1" fmla="*/ 80386 h 3879247"/>
              <a:gd name="connsiteX2" fmla="*/ 1738365 w 1758462"/>
              <a:gd name="connsiteY2" fmla="*/ 130628 h 3879247"/>
              <a:gd name="connsiteX3" fmla="*/ 1728317 w 1758462"/>
              <a:gd name="connsiteY3" fmla="*/ 241160 h 3879247"/>
              <a:gd name="connsiteX4" fmla="*/ 1718268 w 1758462"/>
              <a:gd name="connsiteY4" fmla="*/ 281353 h 3879247"/>
              <a:gd name="connsiteX5" fmla="*/ 1698172 w 1758462"/>
              <a:gd name="connsiteY5" fmla="*/ 371789 h 3879247"/>
              <a:gd name="connsiteX6" fmla="*/ 1678075 w 1758462"/>
              <a:gd name="connsiteY6" fmla="*/ 432079 h 3879247"/>
              <a:gd name="connsiteX7" fmla="*/ 1657978 w 1758462"/>
              <a:gd name="connsiteY7" fmla="*/ 512466 h 3879247"/>
              <a:gd name="connsiteX8" fmla="*/ 1637882 w 1758462"/>
              <a:gd name="connsiteY8" fmla="*/ 572756 h 3879247"/>
              <a:gd name="connsiteX9" fmla="*/ 1607737 w 1758462"/>
              <a:gd name="connsiteY9" fmla="*/ 592852 h 3879247"/>
              <a:gd name="connsiteX10" fmla="*/ 1597688 w 1758462"/>
              <a:gd name="connsiteY10" fmla="*/ 622997 h 3879247"/>
              <a:gd name="connsiteX11" fmla="*/ 1577591 w 1758462"/>
              <a:gd name="connsiteY11" fmla="*/ 663191 h 3879247"/>
              <a:gd name="connsiteX12" fmla="*/ 1547446 w 1758462"/>
              <a:gd name="connsiteY12" fmla="*/ 733529 h 3879247"/>
              <a:gd name="connsiteX13" fmla="*/ 1537398 w 1758462"/>
              <a:gd name="connsiteY13" fmla="*/ 763674 h 3879247"/>
              <a:gd name="connsiteX14" fmla="*/ 1477108 w 1758462"/>
              <a:gd name="connsiteY14" fmla="*/ 874206 h 3879247"/>
              <a:gd name="connsiteX15" fmla="*/ 1436915 w 1758462"/>
              <a:gd name="connsiteY15" fmla="*/ 1014883 h 3879247"/>
              <a:gd name="connsiteX16" fmla="*/ 1416818 w 1758462"/>
              <a:gd name="connsiteY16" fmla="*/ 1065125 h 3879247"/>
              <a:gd name="connsiteX17" fmla="*/ 1386673 w 1758462"/>
              <a:gd name="connsiteY17" fmla="*/ 1105318 h 3879247"/>
              <a:gd name="connsiteX18" fmla="*/ 1336431 w 1758462"/>
              <a:gd name="connsiteY18" fmla="*/ 1195753 h 3879247"/>
              <a:gd name="connsiteX19" fmla="*/ 1316334 w 1758462"/>
              <a:gd name="connsiteY19" fmla="*/ 1235947 h 3879247"/>
              <a:gd name="connsiteX20" fmla="*/ 1306286 w 1758462"/>
              <a:gd name="connsiteY20" fmla="*/ 1266092 h 3879247"/>
              <a:gd name="connsiteX21" fmla="*/ 1286189 w 1758462"/>
              <a:gd name="connsiteY21" fmla="*/ 1296237 h 3879247"/>
              <a:gd name="connsiteX22" fmla="*/ 1245996 w 1758462"/>
              <a:gd name="connsiteY22" fmla="*/ 1396720 h 3879247"/>
              <a:gd name="connsiteX23" fmla="*/ 1215851 w 1758462"/>
              <a:gd name="connsiteY23" fmla="*/ 1477107 h 3879247"/>
              <a:gd name="connsiteX24" fmla="*/ 1195754 w 1758462"/>
              <a:gd name="connsiteY24" fmla="*/ 1507252 h 3879247"/>
              <a:gd name="connsiteX25" fmla="*/ 1175657 w 1758462"/>
              <a:gd name="connsiteY25" fmla="*/ 1567542 h 3879247"/>
              <a:gd name="connsiteX26" fmla="*/ 1155561 w 1758462"/>
              <a:gd name="connsiteY26" fmla="*/ 1597687 h 3879247"/>
              <a:gd name="connsiteX27" fmla="*/ 1145512 w 1758462"/>
              <a:gd name="connsiteY27" fmla="*/ 1627833 h 3879247"/>
              <a:gd name="connsiteX28" fmla="*/ 1125416 w 1758462"/>
              <a:gd name="connsiteY28" fmla="*/ 1657978 h 3879247"/>
              <a:gd name="connsiteX29" fmla="*/ 1115367 w 1758462"/>
              <a:gd name="connsiteY29" fmla="*/ 1688123 h 3879247"/>
              <a:gd name="connsiteX30" fmla="*/ 1095271 w 1758462"/>
              <a:gd name="connsiteY30" fmla="*/ 1718268 h 3879247"/>
              <a:gd name="connsiteX31" fmla="*/ 1085222 w 1758462"/>
              <a:gd name="connsiteY31" fmla="*/ 1748413 h 3879247"/>
              <a:gd name="connsiteX32" fmla="*/ 1065126 w 1758462"/>
              <a:gd name="connsiteY32" fmla="*/ 1788606 h 3879247"/>
              <a:gd name="connsiteX33" fmla="*/ 1024932 w 1758462"/>
              <a:gd name="connsiteY33" fmla="*/ 1889090 h 3879247"/>
              <a:gd name="connsiteX34" fmla="*/ 1004835 w 1758462"/>
              <a:gd name="connsiteY34" fmla="*/ 1959428 h 3879247"/>
              <a:gd name="connsiteX35" fmla="*/ 984739 w 1758462"/>
              <a:gd name="connsiteY35" fmla="*/ 1989573 h 3879247"/>
              <a:gd name="connsiteX36" fmla="*/ 964642 w 1758462"/>
              <a:gd name="connsiteY36" fmla="*/ 2049863 h 3879247"/>
              <a:gd name="connsiteX37" fmla="*/ 924449 w 1758462"/>
              <a:gd name="connsiteY37" fmla="*/ 2110153 h 3879247"/>
              <a:gd name="connsiteX38" fmla="*/ 914400 w 1758462"/>
              <a:gd name="connsiteY38" fmla="*/ 2140298 h 3879247"/>
              <a:gd name="connsiteX39" fmla="*/ 904352 w 1758462"/>
              <a:gd name="connsiteY39" fmla="*/ 2180492 h 3879247"/>
              <a:gd name="connsiteX40" fmla="*/ 884255 w 1758462"/>
              <a:gd name="connsiteY40" fmla="*/ 2210637 h 3879247"/>
              <a:gd name="connsiteX41" fmla="*/ 874207 w 1758462"/>
              <a:gd name="connsiteY41" fmla="*/ 2240782 h 3879247"/>
              <a:gd name="connsiteX42" fmla="*/ 854110 w 1758462"/>
              <a:gd name="connsiteY42" fmla="*/ 2270927 h 3879247"/>
              <a:gd name="connsiteX43" fmla="*/ 823965 w 1758462"/>
              <a:gd name="connsiteY43" fmla="*/ 2341266 h 3879247"/>
              <a:gd name="connsiteX44" fmla="*/ 793820 w 1758462"/>
              <a:gd name="connsiteY44" fmla="*/ 2441749 h 3879247"/>
              <a:gd name="connsiteX45" fmla="*/ 773723 w 1758462"/>
              <a:gd name="connsiteY45" fmla="*/ 2481942 h 3879247"/>
              <a:gd name="connsiteX46" fmla="*/ 753627 w 1758462"/>
              <a:gd name="connsiteY46" fmla="*/ 2512087 h 3879247"/>
              <a:gd name="connsiteX47" fmla="*/ 743578 w 1758462"/>
              <a:gd name="connsiteY47" fmla="*/ 2542233 h 3879247"/>
              <a:gd name="connsiteX48" fmla="*/ 713433 w 1758462"/>
              <a:gd name="connsiteY48" fmla="*/ 2602523 h 3879247"/>
              <a:gd name="connsiteX49" fmla="*/ 703385 w 1758462"/>
              <a:gd name="connsiteY49" fmla="*/ 2642716 h 3879247"/>
              <a:gd name="connsiteX50" fmla="*/ 683288 w 1758462"/>
              <a:gd name="connsiteY50" fmla="*/ 2703006 h 3879247"/>
              <a:gd name="connsiteX51" fmla="*/ 673240 w 1758462"/>
              <a:gd name="connsiteY51" fmla="*/ 2753248 h 3879247"/>
              <a:gd name="connsiteX52" fmla="*/ 653143 w 1758462"/>
              <a:gd name="connsiteY52" fmla="*/ 2813538 h 3879247"/>
              <a:gd name="connsiteX53" fmla="*/ 643095 w 1758462"/>
              <a:gd name="connsiteY53" fmla="*/ 2843683 h 3879247"/>
              <a:gd name="connsiteX54" fmla="*/ 633046 w 1758462"/>
              <a:gd name="connsiteY54" fmla="*/ 2873828 h 3879247"/>
              <a:gd name="connsiteX55" fmla="*/ 612950 w 1758462"/>
              <a:gd name="connsiteY55" fmla="*/ 2944167 h 3879247"/>
              <a:gd name="connsiteX56" fmla="*/ 592853 w 1758462"/>
              <a:gd name="connsiteY56" fmla="*/ 2984360 h 3879247"/>
              <a:gd name="connsiteX57" fmla="*/ 562708 w 1758462"/>
              <a:gd name="connsiteY57" fmla="*/ 3074795 h 3879247"/>
              <a:gd name="connsiteX58" fmla="*/ 552660 w 1758462"/>
              <a:gd name="connsiteY58" fmla="*/ 3104940 h 3879247"/>
              <a:gd name="connsiteX59" fmla="*/ 532563 w 1758462"/>
              <a:gd name="connsiteY59" fmla="*/ 3145134 h 3879247"/>
              <a:gd name="connsiteX60" fmla="*/ 512466 w 1758462"/>
              <a:gd name="connsiteY60" fmla="*/ 3205424 h 3879247"/>
              <a:gd name="connsiteX61" fmla="*/ 492369 w 1758462"/>
              <a:gd name="connsiteY61" fmla="*/ 3245617 h 3879247"/>
              <a:gd name="connsiteX62" fmla="*/ 482321 w 1758462"/>
              <a:gd name="connsiteY62" fmla="*/ 3285811 h 3879247"/>
              <a:gd name="connsiteX63" fmla="*/ 472273 w 1758462"/>
              <a:gd name="connsiteY63" fmla="*/ 3336052 h 3879247"/>
              <a:gd name="connsiteX64" fmla="*/ 452176 w 1758462"/>
              <a:gd name="connsiteY64" fmla="*/ 3396342 h 3879247"/>
              <a:gd name="connsiteX65" fmla="*/ 401934 w 1758462"/>
              <a:gd name="connsiteY65" fmla="*/ 3466681 h 3879247"/>
              <a:gd name="connsiteX66" fmla="*/ 361741 w 1758462"/>
              <a:gd name="connsiteY66" fmla="*/ 3526971 h 3879247"/>
              <a:gd name="connsiteX67" fmla="*/ 321547 w 1758462"/>
              <a:gd name="connsiteY67" fmla="*/ 3587261 h 3879247"/>
              <a:gd name="connsiteX68" fmla="*/ 291402 w 1758462"/>
              <a:gd name="connsiteY68" fmla="*/ 3617406 h 3879247"/>
              <a:gd name="connsiteX69" fmla="*/ 261257 w 1758462"/>
              <a:gd name="connsiteY69" fmla="*/ 3657600 h 3879247"/>
              <a:gd name="connsiteX70" fmla="*/ 241161 w 1758462"/>
              <a:gd name="connsiteY70" fmla="*/ 3697793 h 3879247"/>
              <a:gd name="connsiteX71" fmla="*/ 211016 w 1758462"/>
              <a:gd name="connsiteY71" fmla="*/ 3717890 h 3879247"/>
              <a:gd name="connsiteX72" fmla="*/ 200967 w 1758462"/>
              <a:gd name="connsiteY72" fmla="*/ 3748035 h 3879247"/>
              <a:gd name="connsiteX73" fmla="*/ 110532 w 1758462"/>
              <a:gd name="connsiteY73" fmla="*/ 3818373 h 3879247"/>
              <a:gd name="connsiteX74" fmla="*/ 80387 w 1758462"/>
              <a:gd name="connsiteY74" fmla="*/ 3848518 h 3879247"/>
              <a:gd name="connsiteX75" fmla="*/ 20097 w 1758462"/>
              <a:gd name="connsiteY75" fmla="*/ 3878663 h 3879247"/>
              <a:gd name="connsiteX76" fmla="*/ 0 w 1758462"/>
              <a:gd name="connsiteY76" fmla="*/ 3878663 h 387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1758462" h="3879247">
                <a:moveTo>
                  <a:pt x="1758462" y="0"/>
                </a:moveTo>
                <a:cubicBezTo>
                  <a:pt x="1755112" y="26795"/>
                  <a:pt x="1752519" y="53696"/>
                  <a:pt x="1748413" y="80386"/>
                </a:cubicBezTo>
                <a:cubicBezTo>
                  <a:pt x="1745816" y="97266"/>
                  <a:pt x="1740483" y="113681"/>
                  <a:pt x="1738365" y="130628"/>
                </a:cubicBezTo>
                <a:cubicBezTo>
                  <a:pt x="1733776" y="167338"/>
                  <a:pt x="1733207" y="204489"/>
                  <a:pt x="1728317" y="241160"/>
                </a:cubicBezTo>
                <a:cubicBezTo>
                  <a:pt x="1726492" y="254849"/>
                  <a:pt x="1721264" y="267872"/>
                  <a:pt x="1718268" y="281353"/>
                </a:cubicBezTo>
                <a:cubicBezTo>
                  <a:pt x="1710073" y="318232"/>
                  <a:pt x="1708674" y="336782"/>
                  <a:pt x="1698172" y="371789"/>
                </a:cubicBezTo>
                <a:cubicBezTo>
                  <a:pt x="1692085" y="392079"/>
                  <a:pt x="1683213" y="411528"/>
                  <a:pt x="1678075" y="432079"/>
                </a:cubicBezTo>
                <a:cubicBezTo>
                  <a:pt x="1671376" y="458875"/>
                  <a:pt x="1666712" y="486263"/>
                  <a:pt x="1657978" y="512466"/>
                </a:cubicBezTo>
                <a:cubicBezTo>
                  <a:pt x="1651279" y="532563"/>
                  <a:pt x="1655508" y="561006"/>
                  <a:pt x="1637882" y="572756"/>
                </a:cubicBezTo>
                <a:lnTo>
                  <a:pt x="1607737" y="592852"/>
                </a:lnTo>
                <a:cubicBezTo>
                  <a:pt x="1604387" y="602900"/>
                  <a:pt x="1601860" y="613262"/>
                  <a:pt x="1597688" y="622997"/>
                </a:cubicBezTo>
                <a:cubicBezTo>
                  <a:pt x="1591787" y="636765"/>
                  <a:pt x="1582851" y="649165"/>
                  <a:pt x="1577591" y="663191"/>
                </a:cubicBezTo>
                <a:cubicBezTo>
                  <a:pt x="1549783" y="737347"/>
                  <a:pt x="1588173" y="672439"/>
                  <a:pt x="1547446" y="733529"/>
                </a:cubicBezTo>
                <a:cubicBezTo>
                  <a:pt x="1544097" y="743577"/>
                  <a:pt x="1541781" y="754032"/>
                  <a:pt x="1537398" y="763674"/>
                </a:cubicBezTo>
                <a:cubicBezTo>
                  <a:pt x="1504831" y="835323"/>
                  <a:pt x="1508572" y="827011"/>
                  <a:pt x="1477108" y="874206"/>
                </a:cubicBezTo>
                <a:cubicBezTo>
                  <a:pt x="1464407" y="925011"/>
                  <a:pt x="1456132" y="966840"/>
                  <a:pt x="1436915" y="1014883"/>
                </a:cubicBezTo>
                <a:cubicBezTo>
                  <a:pt x="1430216" y="1031630"/>
                  <a:pt x="1425578" y="1049357"/>
                  <a:pt x="1416818" y="1065125"/>
                </a:cubicBezTo>
                <a:cubicBezTo>
                  <a:pt x="1408685" y="1079765"/>
                  <a:pt x="1396721" y="1091920"/>
                  <a:pt x="1386673" y="1105318"/>
                </a:cubicBezTo>
                <a:cubicBezTo>
                  <a:pt x="1358883" y="1188684"/>
                  <a:pt x="1405537" y="1057540"/>
                  <a:pt x="1336431" y="1195753"/>
                </a:cubicBezTo>
                <a:cubicBezTo>
                  <a:pt x="1329732" y="1209151"/>
                  <a:pt x="1322235" y="1222179"/>
                  <a:pt x="1316334" y="1235947"/>
                </a:cubicBezTo>
                <a:cubicBezTo>
                  <a:pt x="1312162" y="1245682"/>
                  <a:pt x="1311023" y="1256618"/>
                  <a:pt x="1306286" y="1266092"/>
                </a:cubicBezTo>
                <a:cubicBezTo>
                  <a:pt x="1300885" y="1276894"/>
                  <a:pt x="1292888" y="1286189"/>
                  <a:pt x="1286189" y="1296237"/>
                </a:cubicBezTo>
                <a:cubicBezTo>
                  <a:pt x="1267661" y="1407409"/>
                  <a:pt x="1293073" y="1311982"/>
                  <a:pt x="1245996" y="1396720"/>
                </a:cubicBezTo>
                <a:cubicBezTo>
                  <a:pt x="1171938" y="1530024"/>
                  <a:pt x="1260980" y="1386850"/>
                  <a:pt x="1215851" y="1477107"/>
                </a:cubicBezTo>
                <a:cubicBezTo>
                  <a:pt x="1210450" y="1487909"/>
                  <a:pt x="1202453" y="1497204"/>
                  <a:pt x="1195754" y="1507252"/>
                </a:cubicBezTo>
                <a:cubicBezTo>
                  <a:pt x="1189055" y="1527349"/>
                  <a:pt x="1187407" y="1549916"/>
                  <a:pt x="1175657" y="1567542"/>
                </a:cubicBezTo>
                <a:cubicBezTo>
                  <a:pt x="1168958" y="1577590"/>
                  <a:pt x="1160962" y="1586885"/>
                  <a:pt x="1155561" y="1597687"/>
                </a:cubicBezTo>
                <a:cubicBezTo>
                  <a:pt x="1150824" y="1607161"/>
                  <a:pt x="1150249" y="1618359"/>
                  <a:pt x="1145512" y="1627833"/>
                </a:cubicBezTo>
                <a:cubicBezTo>
                  <a:pt x="1140111" y="1638635"/>
                  <a:pt x="1130817" y="1647176"/>
                  <a:pt x="1125416" y="1657978"/>
                </a:cubicBezTo>
                <a:cubicBezTo>
                  <a:pt x="1120679" y="1667452"/>
                  <a:pt x="1120104" y="1678649"/>
                  <a:pt x="1115367" y="1688123"/>
                </a:cubicBezTo>
                <a:cubicBezTo>
                  <a:pt x="1109966" y="1698925"/>
                  <a:pt x="1100672" y="1707466"/>
                  <a:pt x="1095271" y="1718268"/>
                </a:cubicBezTo>
                <a:cubicBezTo>
                  <a:pt x="1090534" y="1727742"/>
                  <a:pt x="1089394" y="1738677"/>
                  <a:pt x="1085222" y="1748413"/>
                </a:cubicBezTo>
                <a:cubicBezTo>
                  <a:pt x="1079321" y="1762181"/>
                  <a:pt x="1070689" y="1774698"/>
                  <a:pt x="1065126" y="1788606"/>
                </a:cubicBezTo>
                <a:cubicBezTo>
                  <a:pt x="1015462" y="1912767"/>
                  <a:pt x="1072061" y="1794833"/>
                  <a:pt x="1024932" y="1889090"/>
                </a:cubicBezTo>
                <a:cubicBezTo>
                  <a:pt x="1021711" y="1901974"/>
                  <a:pt x="1012045" y="1945008"/>
                  <a:pt x="1004835" y="1959428"/>
                </a:cubicBezTo>
                <a:cubicBezTo>
                  <a:pt x="999434" y="1970230"/>
                  <a:pt x="989644" y="1978537"/>
                  <a:pt x="984739" y="1989573"/>
                </a:cubicBezTo>
                <a:cubicBezTo>
                  <a:pt x="976136" y="2008931"/>
                  <a:pt x="976393" y="2032237"/>
                  <a:pt x="964642" y="2049863"/>
                </a:cubicBezTo>
                <a:cubicBezTo>
                  <a:pt x="951244" y="2069960"/>
                  <a:pt x="932087" y="2087239"/>
                  <a:pt x="924449" y="2110153"/>
                </a:cubicBezTo>
                <a:cubicBezTo>
                  <a:pt x="921099" y="2120201"/>
                  <a:pt x="917310" y="2130114"/>
                  <a:pt x="914400" y="2140298"/>
                </a:cubicBezTo>
                <a:cubicBezTo>
                  <a:pt x="910606" y="2153577"/>
                  <a:pt x="909792" y="2167798"/>
                  <a:pt x="904352" y="2180492"/>
                </a:cubicBezTo>
                <a:cubicBezTo>
                  <a:pt x="899595" y="2191592"/>
                  <a:pt x="890954" y="2200589"/>
                  <a:pt x="884255" y="2210637"/>
                </a:cubicBezTo>
                <a:cubicBezTo>
                  <a:pt x="880906" y="2220685"/>
                  <a:pt x="878944" y="2231308"/>
                  <a:pt x="874207" y="2240782"/>
                </a:cubicBezTo>
                <a:cubicBezTo>
                  <a:pt x="868806" y="2251584"/>
                  <a:pt x="858867" y="2259827"/>
                  <a:pt x="854110" y="2270927"/>
                </a:cubicBezTo>
                <a:cubicBezTo>
                  <a:pt x="815176" y="2361772"/>
                  <a:pt x="874422" y="2265580"/>
                  <a:pt x="823965" y="2341266"/>
                </a:cubicBezTo>
                <a:cubicBezTo>
                  <a:pt x="816753" y="2370115"/>
                  <a:pt x="806053" y="2417284"/>
                  <a:pt x="793820" y="2441749"/>
                </a:cubicBezTo>
                <a:cubicBezTo>
                  <a:pt x="787121" y="2455147"/>
                  <a:pt x="781155" y="2468936"/>
                  <a:pt x="773723" y="2481942"/>
                </a:cubicBezTo>
                <a:cubicBezTo>
                  <a:pt x="767731" y="2492427"/>
                  <a:pt x="759028" y="2501285"/>
                  <a:pt x="753627" y="2512087"/>
                </a:cubicBezTo>
                <a:cubicBezTo>
                  <a:pt x="748890" y="2521561"/>
                  <a:pt x="748315" y="2532759"/>
                  <a:pt x="743578" y="2542233"/>
                </a:cubicBezTo>
                <a:cubicBezTo>
                  <a:pt x="714222" y="2600947"/>
                  <a:pt x="730270" y="2543594"/>
                  <a:pt x="713433" y="2602523"/>
                </a:cubicBezTo>
                <a:cubicBezTo>
                  <a:pt x="709639" y="2615802"/>
                  <a:pt x="707353" y="2629488"/>
                  <a:pt x="703385" y="2642716"/>
                </a:cubicBezTo>
                <a:cubicBezTo>
                  <a:pt x="697298" y="2663006"/>
                  <a:pt x="687442" y="2682234"/>
                  <a:pt x="683288" y="2703006"/>
                </a:cubicBezTo>
                <a:cubicBezTo>
                  <a:pt x="679939" y="2719753"/>
                  <a:pt x="677734" y="2736771"/>
                  <a:pt x="673240" y="2753248"/>
                </a:cubicBezTo>
                <a:cubicBezTo>
                  <a:pt x="667666" y="2773685"/>
                  <a:pt x="659842" y="2793441"/>
                  <a:pt x="653143" y="2813538"/>
                </a:cubicBezTo>
                <a:lnTo>
                  <a:pt x="643095" y="2843683"/>
                </a:lnTo>
                <a:cubicBezTo>
                  <a:pt x="639745" y="2853731"/>
                  <a:pt x="635615" y="2863552"/>
                  <a:pt x="633046" y="2873828"/>
                </a:cubicBezTo>
                <a:cubicBezTo>
                  <a:pt x="627948" y="2894222"/>
                  <a:pt x="621599" y="2923987"/>
                  <a:pt x="612950" y="2944167"/>
                </a:cubicBezTo>
                <a:cubicBezTo>
                  <a:pt x="607049" y="2957935"/>
                  <a:pt x="598416" y="2970452"/>
                  <a:pt x="592853" y="2984360"/>
                </a:cubicBezTo>
                <a:cubicBezTo>
                  <a:pt x="592846" y="2984377"/>
                  <a:pt x="567735" y="3059713"/>
                  <a:pt x="562708" y="3074795"/>
                </a:cubicBezTo>
                <a:cubicBezTo>
                  <a:pt x="559359" y="3084843"/>
                  <a:pt x="557397" y="3095466"/>
                  <a:pt x="552660" y="3104940"/>
                </a:cubicBezTo>
                <a:cubicBezTo>
                  <a:pt x="545961" y="3118338"/>
                  <a:pt x="538126" y="3131226"/>
                  <a:pt x="532563" y="3145134"/>
                </a:cubicBezTo>
                <a:cubicBezTo>
                  <a:pt x="524695" y="3164803"/>
                  <a:pt x="521940" y="3186477"/>
                  <a:pt x="512466" y="3205424"/>
                </a:cubicBezTo>
                <a:lnTo>
                  <a:pt x="492369" y="3245617"/>
                </a:lnTo>
                <a:cubicBezTo>
                  <a:pt x="489020" y="3259015"/>
                  <a:pt x="485317" y="3272330"/>
                  <a:pt x="482321" y="3285811"/>
                </a:cubicBezTo>
                <a:cubicBezTo>
                  <a:pt x="478616" y="3302483"/>
                  <a:pt x="476767" y="3319575"/>
                  <a:pt x="472273" y="3336052"/>
                </a:cubicBezTo>
                <a:cubicBezTo>
                  <a:pt x="466699" y="3356489"/>
                  <a:pt x="463927" y="3378716"/>
                  <a:pt x="452176" y="3396342"/>
                </a:cubicBezTo>
                <a:cubicBezTo>
                  <a:pt x="422789" y="3440422"/>
                  <a:pt x="439325" y="3416826"/>
                  <a:pt x="401934" y="3466681"/>
                </a:cubicBezTo>
                <a:cubicBezTo>
                  <a:pt x="382718" y="3524332"/>
                  <a:pt x="405647" y="3470521"/>
                  <a:pt x="361741" y="3526971"/>
                </a:cubicBezTo>
                <a:cubicBezTo>
                  <a:pt x="346912" y="3546036"/>
                  <a:pt x="338626" y="3570182"/>
                  <a:pt x="321547" y="3587261"/>
                </a:cubicBezTo>
                <a:cubicBezTo>
                  <a:pt x="311499" y="3597309"/>
                  <a:pt x="300650" y="3606617"/>
                  <a:pt x="291402" y="3617406"/>
                </a:cubicBezTo>
                <a:cubicBezTo>
                  <a:pt x="280503" y="3630122"/>
                  <a:pt x="270133" y="3643398"/>
                  <a:pt x="261257" y="3657600"/>
                </a:cubicBezTo>
                <a:cubicBezTo>
                  <a:pt x="253318" y="3670302"/>
                  <a:pt x="250750" y="3686286"/>
                  <a:pt x="241161" y="3697793"/>
                </a:cubicBezTo>
                <a:cubicBezTo>
                  <a:pt x="233430" y="3707071"/>
                  <a:pt x="221064" y="3711191"/>
                  <a:pt x="211016" y="3717890"/>
                </a:cubicBezTo>
                <a:cubicBezTo>
                  <a:pt x="207666" y="3727938"/>
                  <a:pt x="207470" y="3739674"/>
                  <a:pt x="200967" y="3748035"/>
                </a:cubicBezTo>
                <a:cubicBezTo>
                  <a:pt x="153520" y="3809037"/>
                  <a:pt x="160062" y="3801864"/>
                  <a:pt x="110532" y="3818373"/>
                </a:cubicBezTo>
                <a:cubicBezTo>
                  <a:pt x="100484" y="3828421"/>
                  <a:pt x="91304" y="3839421"/>
                  <a:pt x="80387" y="3848518"/>
                </a:cubicBezTo>
                <a:cubicBezTo>
                  <a:pt x="61666" y="3864119"/>
                  <a:pt x="43950" y="3873893"/>
                  <a:pt x="20097" y="3878663"/>
                </a:cubicBezTo>
                <a:cubicBezTo>
                  <a:pt x="13528" y="3879977"/>
                  <a:pt x="6699" y="3878663"/>
                  <a:pt x="0" y="3878663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hlinkClick r:id="rId6" action="ppaction://hlinksldjump"/>
          </p:cNvPr>
          <p:cNvSpPr/>
          <p:nvPr/>
        </p:nvSpPr>
        <p:spPr>
          <a:xfrm rot="1170226">
            <a:off x="455490" y="2274942"/>
            <a:ext cx="416017" cy="1439562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002060"/>
                </a:solidFill>
              </a:rPr>
              <a:t>1</a:t>
            </a:r>
            <a:endParaRPr lang="ru-RU" sz="2800" dirty="0">
              <a:solidFill>
                <a:srgbClr val="00206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583969" y="1949115"/>
            <a:ext cx="1800200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  <p:sp>
        <p:nvSpPr>
          <p:cNvPr id="16" name="TextBox 15">
            <a:hlinkClick r:id="rId5" action="ppaction://hlinksldjump"/>
          </p:cNvPr>
          <p:cNvSpPr txBox="1"/>
          <p:nvPr/>
        </p:nvSpPr>
        <p:spPr>
          <a:xfrm>
            <a:off x="1159552" y="1185208"/>
            <a:ext cx="369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00B050"/>
                </a:solidFill>
              </a:rPr>
              <a:t>2</a:t>
            </a:r>
            <a:endParaRPr lang="ru-RU" sz="28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hlinkClick r:id="rId5" action="ppaction://hlinksldjump"/>
          </p:cNvPr>
          <p:cNvSpPr txBox="1"/>
          <p:nvPr/>
        </p:nvSpPr>
        <p:spPr>
          <a:xfrm rot="17527144">
            <a:off x="-118833" y="1896812"/>
            <a:ext cx="2926721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ru-RU" sz="11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ru-RU" sz="11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(ул. </a:t>
            </a:r>
            <a:r>
              <a:rPr lang="ru-RU" sz="11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Заводская ) Восточное шоссе</a:t>
            </a:r>
            <a:endParaRPr lang="ru-RU" sz="11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3" name="TextBox 2">
            <a:hlinkClick r:id="rId4" action="ppaction://hlinksldjump"/>
          </p:cNvPr>
          <p:cNvSpPr txBox="1"/>
          <p:nvPr/>
        </p:nvSpPr>
        <p:spPr>
          <a:xfrm>
            <a:off x="3583969" y="1852820"/>
            <a:ext cx="2952328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ru-RU" sz="11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Ул. Ильича ( ул. Ленина</a:t>
            </a:r>
            <a:r>
              <a:rPr lang="ru-RU" sz="11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 rot="5400000">
            <a:off x="3419648" y="3242798"/>
            <a:ext cx="4752528" cy="2616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ru-RU" sz="105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Проспект Дзержинского ( бульвар Хмельницкого)</a:t>
            </a:r>
          </a:p>
        </p:txBody>
      </p:sp>
      <p:sp>
        <p:nvSpPr>
          <p:cNvPr id="31" name="TextBox 30">
            <a:hlinkClick r:id="rId4" action="ppaction://hlinksldjump"/>
          </p:cNvPr>
          <p:cNvSpPr txBox="1"/>
          <p:nvPr/>
        </p:nvSpPr>
        <p:spPr>
          <a:xfrm>
            <a:off x="2148021" y="1462652"/>
            <a:ext cx="467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rgbClr val="7030A0"/>
                </a:solidFill>
              </a:rPr>
              <a:t>3</a:t>
            </a:r>
            <a:endParaRPr lang="ru-RU" sz="2800" dirty="0">
              <a:solidFill>
                <a:srgbClr val="7030A0"/>
              </a:solidFill>
            </a:endParaRPr>
          </a:p>
        </p:txBody>
      </p:sp>
      <p:sp>
        <p:nvSpPr>
          <p:cNvPr id="32" name="Прямоугольник 31">
            <a:hlinkClick r:id="rId7" action="ppaction://hlinksldjump"/>
          </p:cNvPr>
          <p:cNvSpPr/>
          <p:nvPr/>
        </p:nvSpPr>
        <p:spPr>
          <a:xfrm>
            <a:off x="3275856" y="2079920"/>
            <a:ext cx="308113" cy="48498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C00000"/>
                </a:solidFill>
              </a:rPr>
              <a:t>4</a:t>
            </a:r>
            <a:endParaRPr lang="ru-RU" sz="2800" dirty="0">
              <a:solidFill>
                <a:srgbClr val="C00000"/>
              </a:solidFill>
            </a:endParaRPr>
          </a:p>
        </p:txBody>
      </p:sp>
      <p:sp>
        <p:nvSpPr>
          <p:cNvPr id="34" name="Прямоугольник 33">
            <a:hlinkClick r:id="rId8" action="ppaction://hlinksldjump"/>
          </p:cNvPr>
          <p:cNvSpPr/>
          <p:nvPr/>
        </p:nvSpPr>
        <p:spPr>
          <a:xfrm>
            <a:off x="3707904" y="2079920"/>
            <a:ext cx="776165" cy="412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FF0000"/>
                </a:solidFill>
              </a:rPr>
              <a:t>5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35" name="Прямоугольник 34">
            <a:hlinkClick r:id="rId9" action="ppaction://hlinksldjump"/>
          </p:cNvPr>
          <p:cNvSpPr/>
          <p:nvPr/>
        </p:nvSpPr>
        <p:spPr>
          <a:xfrm>
            <a:off x="4564926" y="2079920"/>
            <a:ext cx="305945" cy="41297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00B0F0"/>
                </a:solidFill>
              </a:rPr>
              <a:t>6</a:t>
            </a:r>
            <a:endParaRPr lang="ru-RU" sz="2800" dirty="0">
              <a:solidFill>
                <a:srgbClr val="00B0F0"/>
              </a:solidFill>
            </a:endParaRPr>
          </a:p>
        </p:txBody>
      </p:sp>
      <p:sp>
        <p:nvSpPr>
          <p:cNvPr id="36" name="Прямоугольник 35">
            <a:hlinkClick r:id="rId10" action="ppaction://hlinksldjump"/>
          </p:cNvPr>
          <p:cNvSpPr/>
          <p:nvPr/>
        </p:nvSpPr>
        <p:spPr>
          <a:xfrm>
            <a:off x="3707904" y="3686755"/>
            <a:ext cx="216024" cy="462326"/>
          </a:xfrm>
          <a:prstGeom prst="rect">
            <a:avLst/>
          </a:prstGeom>
          <a:noFill/>
          <a:ln>
            <a:solidFill>
              <a:srgbClr val="F18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F18213"/>
                </a:solidFill>
              </a:rPr>
              <a:t>7</a:t>
            </a:r>
            <a:endParaRPr lang="ru-RU" sz="2800" dirty="0">
              <a:solidFill>
                <a:srgbClr val="F18213"/>
              </a:solidFill>
            </a:endParaRPr>
          </a:p>
        </p:txBody>
      </p:sp>
      <p:sp>
        <p:nvSpPr>
          <p:cNvPr id="37" name="Прямоугольник 36">
            <a:hlinkClick r:id="rId11" action="ppaction://hlinksldjump"/>
          </p:cNvPr>
          <p:cNvSpPr/>
          <p:nvPr/>
        </p:nvSpPr>
        <p:spPr>
          <a:xfrm>
            <a:off x="4667830" y="3686756"/>
            <a:ext cx="264210" cy="482196"/>
          </a:xfrm>
          <a:prstGeom prst="rect">
            <a:avLst/>
          </a:prstGeom>
          <a:noFill/>
          <a:ln>
            <a:solidFill>
              <a:srgbClr val="1604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16045A"/>
                </a:solidFill>
              </a:rPr>
              <a:t>8</a:t>
            </a:r>
            <a:endParaRPr lang="ru-RU" sz="2800" dirty="0">
              <a:solidFill>
                <a:srgbClr val="16045A"/>
              </a:solidFill>
            </a:endParaRPr>
          </a:p>
        </p:txBody>
      </p:sp>
      <p:sp>
        <p:nvSpPr>
          <p:cNvPr id="38" name="Прямоугольник 37">
            <a:hlinkClick r:id="rId12" action="ppaction://hlinksldjump"/>
          </p:cNvPr>
          <p:cNvSpPr/>
          <p:nvPr/>
        </p:nvSpPr>
        <p:spPr>
          <a:xfrm>
            <a:off x="8028384" y="1576248"/>
            <a:ext cx="432048" cy="29602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accent5">
                    <a:lumMod val="75000"/>
                  </a:schemeClr>
                </a:solidFill>
              </a:rPr>
              <a:t>9</a:t>
            </a:r>
            <a:endParaRPr lang="ru-RU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9" name="Прямоугольник 38">
            <a:hlinkClick r:id="rId13" action="ppaction://hlinksldjump"/>
          </p:cNvPr>
          <p:cNvSpPr/>
          <p:nvPr/>
        </p:nvSpPr>
        <p:spPr>
          <a:xfrm>
            <a:off x="1691680" y="1576248"/>
            <a:ext cx="456341" cy="296028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accent5">
                    <a:lumMod val="75000"/>
                  </a:schemeClr>
                </a:solidFill>
              </a:rPr>
              <a:t>10</a:t>
            </a:r>
            <a:endParaRPr lang="ru-RU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0" name="Прямоугольник 39">
            <a:hlinkClick r:id="rId14" action="ppaction://hlinksldjump"/>
          </p:cNvPr>
          <p:cNvSpPr/>
          <p:nvPr/>
        </p:nvSpPr>
        <p:spPr>
          <a:xfrm>
            <a:off x="1043608" y="3218703"/>
            <a:ext cx="2018320" cy="936105"/>
          </a:xfrm>
          <a:prstGeom prst="rect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FF00FF"/>
                </a:solidFill>
              </a:rPr>
              <a:t>11</a:t>
            </a:r>
            <a:endParaRPr lang="ru-RU" sz="2800" dirty="0">
              <a:solidFill>
                <a:srgbClr val="FF00FF"/>
              </a:solidFill>
            </a:endParaRPr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4021" y="0"/>
            <a:ext cx="9139979" cy="1142984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200" normalizeH="0" baseline="0" noProof="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chemeClr val="accent3">
                    <a:lumMod val="50000"/>
                  </a:schemeClr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  <a:uLnTx/>
                <a:uFillTx/>
                <a:latin typeface="+mj-lt"/>
                <a:ea typeface="+mj-ea"/>
                <a:cs typeface="+mj-cs"/>
              </a:rPr>
              <a:t>Маршрутный лист</a:t>
            </a:r>
            <a:endParaRPr kumimoji="0" lang="ru-RU" sz="54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hlinkClick r:id="rId15" action="ppaction://hlinkpres?slideindex=1&amp;slidetitle="/>
          </p:cNvPr>
          <p:cNvSpPr txBox="1"/>
          <p:nvPr/>
        </p:nvSpPr>
        <p:spPr>
          <a:xfrm>
            <a:off x="2195736" y="6021288"/>
            <a:ext cx="468052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4000" b="1" dirty="0" smtClean="0">
                <a:ln w="11430">
                  <a:solidFill>
                    <a:srgbClr val="00B0F0"/>
                  </a:solidFill>
                </a:ln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Н А З А Д</a:t>
            </a:r>
            <a:endParaRPr lang="ru-RU" sz="4000" b="1" dirty="0">
              <a:ln w="11430">
                <a:solidFill>
                  <a:srgbClr val="00B0F0"/>
                </a:solidFill>
              </a:ln>
              <a:solidFill>
                <a:srgbClr val="0070C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505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395536" y="1854578"/>
            <a:ext cx="7848872" cy="4392488"/>
          </a:xfrm>
        </p:spPr>
        <p:txBody>
          <a:bodyPr>
            <a:normAutofit fontScale="92500" lnSpcReduction="20000"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ru-RU" sz="28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hlinkClick r:id="rId4" action="ppaction://hlinksldjump"/>
              </a:rPr>
              <a:t>УралВагонЗавод</a:t>
            </a:r>
            <a:endParaRPr lang="ru-RU" sz="28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r>
              <a:rPr lang="ru-RU" sz="28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hlinkClick r:id="rId5" action="ppaction://hlinksldjump"/>
              </a:rPr>
              <a:t>Улица Заводская</a:t>
            </a:r>
            <a:endParaRPr lang="ru-RU" sz="28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r>
              <a:rPr lang="ru-RU" sz="28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hlinkClick r:id="rId6" action="ppaction://hlinksldjump"/>
              </a:rPr>
              <a:t>Улица Ильича</a:t>
            </a:r>
            <a:endParaRPr lang="ru-RU" sz="28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r>
              <a:rPr lang="ru-RU" sz="28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hlinkClick r:id="rId7" action="ppaction://hlinksldjump"/>
              </a:rPr>
              <a:t>Дом Дирекции</a:t>
            </a:r>
            <a:endParaRPr lang="ru-RU" sz="28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r>
              <a:rPr lang="ru-RU" sz="28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hlinkClick r:id="rId8" action="ppaction://hlinksldjump"/>
              </a:rPr>
              <a:t>«Стахановские» дома</a:t>
            </a:r>
            <a:endParaRPr lang="ru-RU" sz="28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r>
              <a:rPr lang="ru-RU" sz="28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hlinkClick r:id="rId9" action="ppaction://hlinksldjump"/>
              </a:rPr>
              <a:t>Школа № 9 </a:t>
            </a:r>
            <a:endParaRPr lang="ru-RU" sz="28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r>
              <a:rPr lang="ru-RU" sz="28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hlinkClick r:id="rId10" action="ppaction://hlinksldjump"/>
              </a:rPr>
              <a:t>«Седьмая Каменная»</a:t>
            </a:r>
            <a:endParaRPr lang="ru-RU" sz="28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r>
              <a:rPr lang="ru-RU" sz="28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hlinkClick r:id="rId11" action="ppaction://hlinksldjump"/>
              </a:rPr>
              <a:t>Вагоностроителей 13</a:t>
            </a:r>
            <a:endParaRPr lang="ru-RU" sz="28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r>
              <a:rPr lang="ru-RU" sz="28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hlinkClick r:id="rId12" action="ppaction://hlinksldjump"/>
              </a:rPr>
              <a:t>Баня</a:t>
            </a:r>
            <a:endParaRPr lang="ru-RU" sz="28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r>
              <a:rPr lang="ru-RU" sz="28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hlinkClick r:id="rId13" action="ppaction://hlinksldjump"/>
              </a:rPr>
              <a:t>Центральный клуб УВЗ</a:t>
            </a:r>
            <a:endParaRPr lang="ru-RU" sz="28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r>
              <a:rPr lang="ru-RU" sz="28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hlinkClick r:id="rId14" action="ppaction://hlinksldjump"/>
              </a:rPr>
              <a:t>Парк культуры и отдыха </a:t>
            </a:r>
            <a:endParaRPr lang="ru-RU" sz="28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endParaRPr lang="ru-RU" dirty="0" smtClean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67544" y="188640"/>
            <a:ext cx="8460432" cy="1628800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ru-RU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Викторина «Загадочный </a:t>
            </a:r>
            <a:r>
              <a:rPr lang="ru-RU" sz="60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соцгород</a:t>
            </a:r>
            <a:r>
              <a:rPr lang="ru-RU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»</a:t>
            </a:r>
            <a:r>
              <a:rPr lang="ru-RU" sz="6000" dirty="0" smtClean="0"/>
              <a:t> </a:t>
            </a:r>
            <a:endParaRPr lang="ru-RU" sz="6000" dirty="0"/>
          </a:p>
        </p:txBody>
      </p:sp>
      <p:sp>
        <p:nvSpPr>
          <p:cNvPr id="5" name="Стрелка влево 4">
            <a:hlinkClick r:id="" action="ppaction://hlinkshowjump?jump=nextslide"/>
          </p:cNvPr>
          <p:cNvSpPr/>
          <p:nvPr/>
        </p:nvSpPr>
        <p:spPr>
          <a:xfrm flipH="1">
            <a:off x="7956376" y="5870376"/>
            <a:ext cx="844996" cy="836712"/>
          </a:xfrm>
          <a:prstGeom prst="leftArrow">
            <a:avLst>
              <a:gd name="adj1" fmla="val 47723"/>
              <a:gd name="adj2" fmla="val 103273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54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332656"/>
            <a:ext cx="7756263" cy="1054250"/>
          </a:xfrm>
        </p:spPr>
        <p:txBody>
          <a:bodyPr>
            <a:scene3d>
              <a:camera prst="orthographicFront"/>
              <a:lightRig rig="glow" dir="tl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ru-RU" sz="6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Эпилог </a:t>
            </a:r>
            <a:endParaRPr lang="ru-RU" sz="6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92317" y="1988840"/>
            <a:ext cx="8496944" cy="452431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just"/>
            <a:r>
              <a:rPr lang="ru-RU" sz="24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	Вот </a:t>
            </a:r>
            <a:r>
              <a:rPr lang="ru-RU" sz="24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мы и совершили виртуальную экскурсию по </a:t>
            </a:r>
            <a:r>
              <a:rPr lang="ru-RU" sz="2400" b="1" dirty="0" err="1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соцгороду</a:t>
            </a:r>
            <a:r>
              <a:rPr lang="ru-RU" sz="24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 вагоностроителей, познакомились с историей создания, прошлись по первым улицам. </a:t>
            </a:r>
            <a:endParaRPr lang="ru-RU" sz="2400" b="1" dirty="0" smtClean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  <a:p>
            <a:pPr algn="just"/>
            <a:r>
              <a:rPr lang="ru-RU" sz="24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	В </a:t>
            </a:r>
            <a:r>
              <a:rPr lang="ru-RU" sz="24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завершении хочется отметить, что район планировали талантливые архитекторы, окрыленные мечтой о новой, достойной и счастливой жизни. По оценке специалистов-архитекторов наш район - один из лучших в Нижнем  Тагиле. </a:t>
            </a:r>
            <a:endParaRPr lang="ru-RU" sz="2400" b="1" dirty="0" smtClean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  <a:p>
            <a:pPr algn="just"/>
            <a:r>
              <a:rPr lang="ru-RU" sz="24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	Очень надеемся, что в ходе экскурсии каждый открыл </a:t>
            </a:r>
            <a:r>
              <a:rPr lang="ru-RU" sz="24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для себя немало нового и </a:t>
            </a:r>
            <a:r>
              <a:rPr lang="ru-RU" sz="24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интересного. Давайте будем </a:t>
            </a:r>
            <a:r>
              <a:rPr lang="ru-RU" sz="24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еще сильнее любить и беречь нашу родную </a:t>
            </a:r>
            <a:r>
              <a:rPr lang="ru-RU" sz="2400" b="1" dirty="0" err="1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Вагонку</a:t>
            </a:r>
            <a:r>
              <a:rPr lang="ru-RU" sz="24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 и обязательно </a:t>
            </a:r>
            <a:r>
              <a:rPr lang="ru-RU" sz="24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сделаем </a:t>
            </a:r>
            <a:r>
              <a:rPr lang="ru-RU" sz="24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ее еще более красивой и </a:t>
            </a:r>
            <a:r>
              <a:rPr lang="ru-RU" sz="24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уютной.</a:t>
            </a:r>
            <a:endParaRPr lang="ru-RU" sz="24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865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808" y="142852"/>
            <a:ext cx="3585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Словарь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000108"/>
            <a:ext cx="8640960" cy="48320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convex"/>
            </a:sp3d>
          </a:bodyPr>
          <a:lstStyle/>
          <a:p>
            <a:pPr algn="just"/>
            <a:r>
              <a:rPr lang="ru-RU" b="1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Соцгород</a:t>
            </a:r>
            <a:r>
              <a:rPr lang="ru-RU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ru-RU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–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город – коммуна, город – мечта, название строившихся в 1930-е годы по единому плану жилых массивов в различных городах бывшего СССР. </a:t>
            </a:r>
          </a:p>
          <a:p>
            <a:pPr algn="just"/>
            <a:endParaRPr lang="ru-RU" sz="14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algn="just"/>
            <a:r>
              <a:rPr lang="ru-RU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Дом – коммуна </a:t>
            </a:r>
            <a:r>
              <a:rPr lang="ru-RU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–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архитектурное и социальное явление 1920-1930-х годов, ставшее воплощением идеи «обобществленного быта».</a:t>
            </a:r>
          </a:p>
          <a:p>
            <a:pPr algn="just"/>
            <a:endParaRPr lang="ru-RU" sz="14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algn="just"/>
            <a:r>
              <a:rPr lang="ru-RU" b="1" spc="5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Конструктивизм – </a:t>
            </a:r>
            <a:r>
              <a:rPr lang="ru-RU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авангардистское 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направление в архитектуре, </a:t>
            </a:r>
            <a:r>
              <a:rPr lang="ru-RU" dirty="0" smtClean="0"/>
              <a:t>зародившееся в 1920 - первой половине </a:t>
            </a:r>
            <a:r>
              <a:rPr lang="ru-RU" dirty="0" smtClean="0">
                <a:solidFill>
                  <a:srgbClr val="16045A"/>
                </a:solidFill>
              </a:rPr>
              <a:t>1930-х годов</a:t>
            </a:r>
            <a:r>
              <a:rPr lang="ru-RU" dirty="0" smtClean="0"/>
              <a:t> в СССР.</a:t>
            </a:r>
          </a:p>
          <a:p>
            <a:pPr algn="just"/>
            <a:endParaRPr lang="ru-RU" sz="14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algn="just"/>
            <a:r>
              <a:rPr lang="ru-RU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Барак –</a:t>
            </a:r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деревянное здание легкой постройки, предназначенное для жилья.</a:t>
            </a:r>
          </a:p>
          <a:p>
            <a:pPr algn="just"/>
            <a:r>
              <a:rPr lang="ru-RU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ru-RU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algn="just"/>
            <a:r>
              <a:rPr lang="ru-RU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Брусковый дом – </a:t>
            </a:r>
            <a:r>
              <a:rPr lang="ru-RU" dirty="0" smtClean="0"/>
              <a:t>двухэтажный жилой дом из бруса для рабочих.</a:t>
            </a:r>
          </a:p>
          <a:p>
            <a:pPr algn="just"/>
            <a:endParaRPr lang="ru-RU" sz="1400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algn="just"/>
            <a:r>
              <a:rPr lang="ru-RU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Стахановские дома – </a:t>
            </a:r>
            <a:r>
              <a:rPr lang="ru-RU" dirty="0" err="1" smtClean="0"/>
              <a:t>дома</a:t>
            </a:r>
            <a:r>
              <a:rPr lang="ru-RU" dirty="0" smtClean="0"/>
              <a:t>, построенные по типовому проекту специально для ударников Стахановского движения. </a:t>
            </a:r>
          </a:p>
          <a:p>
            <a:pPr algn="just"/>
            <a:endParaRPr lang="ru-RU" sz="14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pPr algn="just"/>
            <a:r>
              <a:rPr lang="ru-RU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Спецпереселенец –</a:t>
            </a:r>
            <a:r>
              <a:rPr lang="ru-RU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ru-RU" dirty="0" smtClean="0"/>
              <a:t>лицо, выселенное с места проживания, преимущественно в отдаленные районы страны. Особая категория репрессированного населения СССР. </a:t>
            </a:r>
            <a:endParaRPr lang="ru-RU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4" name="Рисунок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099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10" name="Вертикальный свиток 9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pic>
        <p:nvPicPr>
          <p:cNvPr id="15" name="Рисунок 14" descr="Первые палатки строителей на Уралвагонстрое. 1932 г.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99667" y="498024"/>
            <a:ext cx="6856709" cy="4899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http://pravdaurfo.ru/sites/default/files/uvz_0_0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7" y="123447"/>
            <a:ext cx="7063358" cy="564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82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21" y="260648"/>
            <a:ext cx="9139979" cy="1507774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ru-RU" sz="6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C0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Историческая справка</a:t>
            </a:r>
            <a:endParaRPr lang="ru-RU" sz="6400" dirty="0">
              <a:solidFill>
                <a:srgbClr val="FFC000"/>
              </a:solidFill>
            </a:endParaRPr>
          </a:p>
        </p:txBody>
      </p:sp>
      <p:pic>
        <p:nvPicPr>
          <p:cNvPr id="3" name="Рисунок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pic>
        <p:nvPicPr>
          <p:cNvPr id="4" name="Рисунок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sp>
        <p:nvSpPr>
          <p:cNvPr id="5" name="Стрелка влево 4">
            <a:hlinkClick r:id="rId6" action="ppaction://hlinksldjump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5446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57158" y="1988840"/>
            <a:ext cx="8572560" cy="34163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just"/>
            <a:r>
              <a:rPr lang="ru-RU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Становление Дзержинского района тесно связано с историей создания градообразующего предприятия - Уралвагонзавода. Начавшийся по решению 16-го съезда ВКП(б) процесс индустриализации предусматривал возведение Урало-Кузбасского комбината, в состав которого должен был войти крупнейший в мире Уральский вагоностроительный завод. Заводу – гиганту должен был соответствовать столь же масштабный город нового типа – социалистический, или, как тогда называли, </a:t>
            </a:r>
            <a:r>
              <a:rPr lang="ru-RU" dirty="0" err="1" smtClean="0">
                <a:solidFill>
                  <a:srgbClr val="0070C0"/>
                </a:solidFill>
                <a:hlinkClick r:id="rId7" action="ppaction://hlinksldjump"/>
              </a:rPr>
              <a:t>соцгород</a:t>
            </a:r>
            <a:r>
              <a:rPr lang="ru-RU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.</a:t>
            </a:r>
          </a:p>
          <a:p>
            <a:pPr algn="just"/>
            <a:r>
              <a:rPr lang="ru-RU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</a:t>
            </a:r>
            <a:r>
              <a:rPr lang="ru-RU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Вагонка</a:t>
            </a:r>
            <a:r>
              <a:rPr lang="ru-RU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возникла как район ударной стройки первой пятилетки (1928-1932гг). Территория занятая сейчас заводом и жилым районом, до 1930-х годов была покрыта лесом и частично заболочена. Летом 1931года в тайге появилась бригада строителей, которая взялась за расчистку территории. Первые строители завода жили в палатках и юртах. Затем началось строительство </a:t>
            </a:r>
            <a:r>
              <a:rPr lang="ru-RU" dirty="0" smtClean="0">
                <a:solidFill>
                  <a:srgbClr val="0070C0"/>
                </a:solidFill>
                <a:hlinkClick r:id="rId7" action="ppaction://hlinksldjump"/>
              </a:rPr>
              <a:t>бараков</a:t>
            </a:r>
            <a:r>
              <a:rPr lang="ru-RU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.</a:t>
            </a:r>
            <a:endParaRPr lang="ru-RU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593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4" name="Вертикальный свиток 3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 влево 4">
            <a:hlinkClick r:id="rId6" action="ppaction://hlinksldjump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7723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-30060" y="116632"/>
            <a:ext cx="9079859" cy="1507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80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C0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Вопрос</a:t>
            </a:r>
            <a:endParaRPr lang="ru-RU" sz="6400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1538" y="2786058"/>
            <a:ext cx="72866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 smtClean="0">
                <a:solidFill>
                  <a:srgbClr val="660066"/>
                </a:solidFill>
              </a:rPr>
              <a:t>1. С какими событиями связано строительство Уральского вагоностроительного завода и рождение </a:t>
            </a:r>
            <a:r>
              <a:rPr lang="ru-RU" sz="2800" dirty="0" err="1" smtClean="0">
                <a:solidFill>
                  <a:srgbClr val="660066"/>
                </a:solidFill>
              </a:rPr>
              <a:t>Вагонки</a:t>
            </a:r>
            <a:r>
              <a:rPr lang="ru-RU" sz="2800" dirty="0" smtClean="0">
                <a:solidFill>
                  <a:srgbClr val="660066"/>
                </a:solidFill>
              </a:rPr>
              <a:t>?</a:t>
            </a:r>
            <a:endParaRPr lang="ru-RU" sz="28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26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sp>
        <p:nvSpPr>
          <p:cNvPr id="10" name="Вертикальный свиток 9">
            <a:hlinkClick r:id="rId5" action="ppaction://hlinksldjump"/>
          </p:cNvPr>
          <p:cNvSpPr/>
          <p:nvPr/>
        </p:nvSpPr>
        <p:spPr>
          <a:xfrm>
            <a:off x="5940152" y="5870376"/>
            <a:ext cx="864096" cy="792088"/>
          </a:xfrm>
          <a:prstGeom prst="verticalScroll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pic>
        <p:nvPicPr>
          <p:cNvPr id="7" name="Рисунок 6" descr="Ул. Заводская (Мичурина). 1932 год.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7429" y="692696"/>
            <a:ext cx="7504881" cy="4866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 descr="J:\фото\1.jpeg"/>
          <p:cNvPicPr/>
          <p:nvPr/>
        </p:nvPicPr>
        <p:blipFill>
          <a:blip r:embed="rId9" cstate="print"/>
          <a:srcRect l="15319" t="22549" r="41238" b="31640"/>
          <a:stretch>
            <a:fillRect/>
          </a:stretch>
        </p:blipFill>
        <p:spPr bwMode="auto">
          <a:xfrm rot="5400000">
            <a:off x="1896708" y="-950342"/>
            <a:ext cx="5226324" cy="779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 descr="F:\ИСТОРИЯ\ИСТОРИЯ ТАГИЛА\ВАГОНКА КАК СОЦГОРОД\БИБЛИОТЕКА\20151107_123247.jpg"/>
          <p:cNvPicPr/>
          <p:nvPr/>
        </p:nvPicPr>
        <p:blipFill rotWithShape="1">
          <a:blip r:embed="rId10" cstate="print"/>
          <a:srcRect l="13008" t="11764" r="23959" b="12802"/>
          <a:stretch/>
        </p:blipFill>
        <p:spPr bwMode="auto">
          <a:xfrm>
            <a:off x="632048" y="333051"/>
            <a:ext cx="7774378" cy="5234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532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21" y="260648"/>
            <a:ext cx="9139979" cy="1507774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r>
              <a:rPr lang="ru-RU" sz="6400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FFC00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Историческая справка</a:t>
            </a:r>
            <a:endParaRPr lang="ru-RU" sz="6400" dirty="0">
              <a:solidFill>
                <a:srgbClr val="FFC000"/>
              </a:solidFill>
            </a:endParaRPr>
          </a:p>
        </p:txBody>
      </p:sp>
      <p:pic>
        <p:nvPicPr>
          <p:cNvPr id="3" name="Рисунок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5870376"/>
            <a:ext cx="1315901" cy="753380"/>
          </a:xfrm>
          <a:prstGeom prst="rect">
            <a:avLst/>
          </a:prstGeom>
        </p:spPr>
      </p:pic>
      <p:pic>
        <p:nvPicPr>
          <p:cNvPr id="4" name="Рисунок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5755332"/>
            <a:ext cx="809625" cy="1066800"/>
          </a:xfrm>
          <a:prstGeom prst="rect">
            <a:avLst/>
          </a:prstGeom>
        </p:spPr>
      </p:pic>
      <p:sp>
        <p:nvSpPr>
          <p:cNvPr id="5" name="Стрелка влево 4">
            <a:hlinkClick r:id="rId2" action="ppaction://hlinksldjump"/>
          </p:cNvPr>
          <p:cNvSpPr/>
          <p:nvPr/>
        </p:nvSpPr>
        <p:spPr>
          <a:xfrm>
            <a:off x="235571" y="5870376"/>
            <a:ext cx="864096" cy="836712"/>
          </a:xfrm>
          <a:prstGeom prst="leftArrow">
            <a:avLst>
              <a:gd name="adj1" fmla="val 45446"/>
              <a:gd name="adj2" fmla="val 10327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357158" y="2060848"/>
            <a:ext cx="8501122" cy="258532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just"/>
            <a:r>
              <a:rPr lang="ru-RU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Оживленная трасса Восточного шоссе в 1930-гг называлась улицей Заводской и была первой улицей района, состоящей из 8 дощатых бараков. Бараки и </a:t>
            </a:r>
            <a:r>
              <a:rPr lang="ru-RU" dirty="0" smtClean="0">
                <a:solidFill>
                  <a:srgbClr val="0070C0"/>
                </a:solidFill>
                <a:hlinkClick r:id="rId6" action="ppaction://hlinksldjump"/>
              </a:rPr>
              <a:t>брусковые дома</a:t>
            </a:r>
            <a:r>
              <a:rPr lang="ru-RU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, служили жильем для основной массы рабочих, в бараках размещались первый магазин, баня, столовая, школа. </a:t>
            </a:r>
          </a:p>
          <a:p>
            <a:pPr algn="just"/>
            <a:r>
              <a:rPr lang="ru-RU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	Это было очень трудное время: рабочие зимовали в неутепленных бараках. Грязь в них была ужасающая. Боролись с сыпным тифом, дизентерией, корью. Не хватало врачей, медсестер. Обычным явлением стала смерть от истощения. Но первые строители искренне верили, что бараки сооружаются на несколько лет и что вскоре они переселятся в великолепные дома  </a:t>
            </a:r>
            <a:r>
              <a:rPr lang="ru-RU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соцгорода</a:t>
            </a:r>
            <a:r>
              <a:rPr lang="ru-RU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.</a:t>
            </a:r>
            <a:endParaRPr lang="ru-RU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593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Твердый переплет">
  <a:themeElements>
    <a:clrScheme name="Твердый переплет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Твердый переплет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Твердый переплет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610</TotalTime>
  <Words>398</Words>
  <Application>Microsoft Office PowerPoint</Application>
  <PresentationFormat>Экран (4:3)</PresentationFormat>
  <Paragraphs>146</Paragraphs>
  <Slides>42</Slides>
  <Notes>25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3" baseType="lpstr">
      <vt:lpstr>Твердый переплет</vt:lpstr>
      <vt:lpstr>"Мы все одною мечтою горим: Стране грядущего века Подарим завод И рожденного с ним Нового человека."</vt:lpstr>
      <vt:lpstr>Неизвестный соцгород</vt:lpstr>
      <vt:lpstr>Приглашаем вас совершить необычное путешествие -  виртуальную экскурсию по Дзержинскому району, который первые строители называли соцгородом, а мы привыкли называть более ласково - Вагонка. </vt:lpstr>
      <vt:lpstr>Презентация PowerPoint</vt:lpstr>
      <vt:lpstr>Презентация PowerPoint</vt:lpstr>
      <vt:lpstr>Историческая справка</vt:lpstr>
      <vt:lpstr>Презентация PowerPoint</vt:lpstr>
      <vt:lpstr>Презентация PowerPoint</vt:lpstr>
      <vt:lpstr>Историческая справка</vt:lpstr>
      <vt:lpstr>Презентация PowerPoint</vt:lpstr>
      <vt:lpstr>Презентация PowerPoint</vt:lpstr>
      <vt:lpstr>Презентация PowerPoint</vt:lpstr>
      <vt:lpstr>Презентация PowerPoint</vt:lpstr>
      <vt:lpstr>Историческая справка</vt:lpstr>
      <vt:lpstr>Презентация PowerPoint</vt:lpstr>
      <vt:lpstr>Презентация PowerPoint</vt:lpstr>
      <vt:lpstr>Историческая справка</vt:lpstr>
      <vt:lpstr>Презентация PowerPoint</vt:lpstr>
      <vt:lpstr>Презентация PowerPoint</vt:lpstr>
      <vt:lpstr>Историческая справка</vt:lpstr>
      <vt:lpstr>Презентация PowerPoint</vt:lpstr>
      <vt:lpstr>Презентация PowerPoint</vt:lpstr>
      <vt:lpstr>Историческая справка</vt:lpstr>
      <vt:lpstr>Презентация PowerPoint</vt:lpstr>
      <vt:lpstr>Презентация PowerPoint</vt:lpstr>
      <vt:lpstr>Историческая справка</vt:lpstr>
      <vt:lpstr>Презентация PowerPoint</vt:lpstr>
      <vt:lpstr>Презентация PowerPoint</vt:lpstr>
      <vt:lpstr>Историческая справка</vt:lpstr>
      <vt:lpstr>Презентация PowerPoint</vt:lpstr>
      <vt:lpstr>Презентация PowerPoint</vt:lpstr>
      <vt:lpstr>Историческая справка</vt:lpstr>
      <vt:lpstr>Презентация PowerPoint</vt:lpstr>
      <vt:lpstr>Презентация PowerPoint</vt:lpstr>
      <vt:lpstr>Историческая справка</vt:lpstr>
      <vt:lpstr>Презентация PowerPoint</vt:lpstr>
      <vt:lpstr>Презентация PowerPoint</vt:lpstr>
      <vt:lpstr>Историческая справка</vt:lpstr>
      <vt:lpstr>Презентация PowerPoint</vt:lpstr>
      <vt:lpstr>Викторина «Загадочный соцгород» </vt:lpstr>
      <vt:lpstr>Эпилог 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"Мы все одною мечтою горим: Стране грядущего века Подарим завод И рожденного с ним Нового человека."</dc:title>
  <dc:creator>user</dc:creator>
  <cp:lastModifiedBy>Учитель</cp:lastModifiedBy>
  <cp:revision>56</cp:revision>
  <dcterms:created xsi:type="dcterms:W3CDTF">2016-02-09T16:00:45Z</dcterms:created>
  <dcterms:modified xsi:type="dcterms:W3CDTF">2018-04-06T14:56:31Z</dcterms:modified>
</cp:coreProperties>
</file>